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84" r:id="rId6"/>
    <p:sldId id="258" r:id="rId7"/>
    <p:sldId id="276" r:id="rId8"/>
    <p:sldId id="259" r:id="rId9"/>
    <p:sldId id="260" r:id="rId10"/>
    <p:sldId id="261" r:id="rId11"/>
    <p:sldId id="3852" r:id="rId12"/>
    <p:sldId id="3864" r:id="rId13"/>
    <p:sldId id="3853" r:id="rId14"/>
    <p:sldId id="3854" r:id="rId15"/>
    <p:sldId id="3855" r:id="rId16"/>
    <p:sldId id="3856" r:id="rId17"/>
    <p:sldId id="3857" r:id="rId18"/>
    <p:sldId id="3858" r:id="rId19"/>
    <p:sldId id="3859" r:id="rId20"/>
    <p:sldId id="3860" r:id="rId21"/>
    <p:sldId id="3862" r:id="rId22"/>
    <p:sldId id="3863" r:id="rId23"/>
    <p:sldId id="384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ECB10-398F-3D45-86C6-AED6E7C53D81}" v="3" dt="2024-10-31T04:52:28.164"/>
    <p1510:client id="{3F7143C6-8383-47E5-43C1-9ABCD9376FEA}" v="423" dt="2024-10-31T04:48:01.138"/>
    <p1510:client id="{F91F6105-2DD0-DC74-9A27-9C1439775AA4}" v="159" dt="2024-10-31T02:43:21.509"/>
    <p1510:client id="{FD88CC2D-61FF-0A33-92F8-7FCF452AA9F4}" v="93" dt="2024-10-31T05:05:13.052"/>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97CD01-E11A-4E0F-B405-FE5C2374FB9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D5A9D1A1-A027-44DE-86FD-2C9CE14CB56A}">
      <dgm:prSet/>
      <dgm:spPr/>
      <dgm:t>
        <a:bodyPr/>
        <a:lstStyle/>
        <a:p>
          <a:pPr rtl="0"/>
          <a:r>
            <a:rPr lang="en-US" b="0">
              <a:latin typeface="Tw Cen MT"/>
            </a:rPr>
            <a:t>Sreelekha Chowdary </a:t>
          </a:r>
          <a:r>
            <a:rPr lang="en-US" b="0">
              <a:solidFill>
                <a:srgbClr val="000000"/>
              </a:solidFill>
              <a:latin typeface="Tw Cen MT"/>
            </a:rPr>
            <a:t>Maganti-031353879</a:t>
          </a:r>
        </a:p>
      </dgm:t>
    </dgm:pt>
    <dgm:pt modelId="{47E74781-A29B-4961-AE02-AB8CF1F21401}" type="parTrans" cxnId="{98E4E0EF-78CE-406C-9F2E-8BEF08A33FE0}">
      <dgm:prSet/>
      <dgm:spPr/>
      <dgm:t>
        <a:bodyPr/>
        <a:lstStyle/>
        <a:p>
          <a:endParaRPr lang="en-US"/>
        </a:p>
      </dgm:t>
    </dgm:pt>
    <dgm:pt modelId="{4339EA57-486B-46E2-B467-876E395E5992}" type="sibTrans" cxnId="{98E4E0EF-78CE-406C-9F2E-8BEF08A33FE0}">
      <dgm:prSet/>
      <dgm:spPr/>
      <dgm:t>
        <a:bodyPr/>
        <a:lstStyle/>
        <a:p>
          <a:endParaRPr lang="en-US"/>
        </a:p>
      </dgm:t>
    </dgm:pt>
    <dgm:pt modelId="{C0FE90C6-9761-4280-8B3F-8DF724B63D18}">
      <dgm:prSet/>
      <dgm:spPr/>
      <dgm:t>
        <a:bodyPr/>
        <a:lstStyle/>
        <a:p>
          <a:pPr rtl="0"/>
          <a:r>
            <a:rPr lang="en-US" b="0">
              <a:latin typeface="Tw Cen MT"/>
            </a:rPr>
            <a:t>Goutham</a:t>
          </a:r>
          <a:r>
            <a:rPr lang="en-US">
              <a:latin typeface="Tw Cen MT"/>
            </a:rPr>
            <a:t> Pulivarthi-031821489</a:t>
          </a:r>
          <a:endParaRPr lang="en-US"/>
        </a:p>
      </dgm:t>
    </dgm:pt>
    <dgm:pt modelId="{3A2D625C-CCA4-47B3-978F-FF7CB2DA8D28}" type="parTrans" cxnId="{6E35BA80-2F92-4000-8243-3452FE6B769D}">
      <dgm:prSet/>
      <dgm:spPr/>
      <dgm:t>
        <a:bodyPr/>
        <a:lstStyle/>
        <a:p>
          <a:endParaRPr lang="en-US"/>
        </a:p>
      </dgm:t>
    </dgm:pt>
    <dgm:pt modelId="{EC6F9944-1757-4A65-907E-703D1C061588}" type="sibTrans" cxnId="{6E35BA80-2F92-4000-8243-3452FE6B769D}">
      <dgm:prSet/>
      <dgm:spPr/>
      <dgm:t>
        <a:bodyPr/>
        <a:lstStyle/>
        <a:p>
          <a:endParaRPr lang="en-US"/>
        </a:p>
      </dgm:t>
    </dgm:pt>
    <dgm:pt modelId="{62EC10A4-7E52-4C2C-98CF-BB97C9D43BED}">
      <dgm:prSet phldr="0"/>
      <dgm:spPr/>
      <dgm:t>
        <a:bodyPr/>
        <a:lstStyle/>
        <a:p>
          <a:r>
            <a:rPr lang="en-US" b="0">
              <a:latin typeface="Tw Cen MT"/>
            </a:rPr>
            <a:t>Anjali Yadav </a:t>
          </a:r>
          <a:r>
            <a:rPr lang="en-US" b="0">
              <a:solidFill>
                <a:srgbClr val="000000"/>
              </a:solidFill>
              <a:latin typeface="Calibri"/>
              <a:cs typeface="Calibri"/>
            </a:rPr>
            <a:t>Podila-032168134</a:t>
          </a:r>
          <a:endParaRPr lang="en-US"/>
        </a:p>
      </dgm:t>
    </dgm:pt>
    <dgm:pt modelId="{B980C215-4C1D-45C3-8AD8-4C1BF8659E4C}" type="parTrans" cxnId="{B6188B2A-3985-496A-AB1D-52F6DE8B6FE4}">
      <dgm:prSet/>
      <dgm:spPr/>
    </dgm:pt>
    <dgm:pt modelId="{88AF93F2-F0D6-4237-836D-796FB4B410DF}" type="sibTrans" cxnId="{B6188B2A-3985-496A-AB1D-52F6DE8B6FE4}">
      <dgm:prSet/>
      <dgm:spPr/>
    </dgm:pt>
    <dgm:pt modelId="{E39BB1BD-28BF-4591-BB84-3381FACC4CA8}" type="pres">
      <dgm:prSet presAssocID="{2B97CD01-E11A-4E0F-B405-FE5C2374FB9D}" presName="hierChild1" presStyleCnt="0">
        <dgm:presLayoutVars>
          <dgm:chPref val="1"/>
          <dgm:dir/>
          <dgm:animOne val="branch"/>
          <dgm:animLvl val="lvl"/>
          <dgm:resizeHandles/>
        </dgm:presLayoutVars>
      </dgm:prSet>
      <dgm:spPr/>
    </dgm:pt>
    <dgm:pt modelId="{6E97DD8E-6381-415C-B34B-C65154043C81}" type="pres">
      <dgm:prSet presAssocID="{D5A9D1A1-A027-44DE-86FD-2C9CE14CB56A}" presName="hierRoot1" presStyleCnt="0"/>
      <dgm:spPr/>
    </dgm:pt>
    <dgm:pt modelId="{396868E1-93E3-4989-A821-600A0421EBC9}" type="pres">
      <dgm:prSet presAssocID="{D5A9D1A1-A027-44DE-86FD-2C9CE14CB56A}" presName="composite" presStyleCnt="0"/>
      <dgm:spPr/>
    </dgm:pt>
    <dgm:pt modelId="{277E3451-A457-4F62-9144-097B1660748C}" type="pres">
      <dgm:prSet presAssocID="{D5A9D1A1-A027-44DE-86FD-2C9CE14CB56A}" presName="background" presStyleLbl="node0" presStyleIdx="0" presStyleCnt="3"/>
      <dgm:spPr/>
    </dgm:pt>
    <dgm:pt modelId="{7B979EDE-623B-4246-BEFA-9FED3F251E99}" type="pres">
      <dgm:prSet presAssocID="{D5A9D1A1-A027-44DE-86FD-2C9CE14CB56A}" presName="text" presStyleLbl="fgAcc0" presStyleIdx="0" presStyleCnt="3">
        <dgm:presLayoutVars>
          <dgm:chPref val="3"/>
        </dgm:presLayoutVars>
      </dgm:prSet>
      <dgm:spPr/>
    </dgm:pt>
    <dgm:pt modelId="{464F0DEE-365B-471C-99E4-25899D134703}" type="pres">
      <dgm:prSet presAssocID="{D5A9D1A1-A027-44DE-86FD-2C9CE14CB56A}" presName="hierChild2" presStyleCnt="0"/>
      <dgm:spPr/>
    </dgm:pt>
    <dgm:pt modelId="{055EC2D4-8787-4125-AEEE-1FC0D580DF7B}" type="pres">
      <dgm:prSet presAssocID="{62EC10A4-7E52-4C2C-98CF-BB97C9D43BED}" presName="hierRoot1" presStyleCnt="0"/>
      <dgm:spPr/>
    </dgm:pt>
    <dgm:pt modelId="{903AF67E-7076-46D2-BEAD-417767B17B4C}" type="pres">
      <dgm:prSet presAssocID="{62EC10A4-7E52-4C2C-98CF-BB97C9D43BED}" presName="composite" presStyleCnt="0"/>
      <dgm:spPr/>
    </dgm:pt>
    <dgm:pt modelId="{30F5C994-F878-4B80-8CFE-E07AE4C29C40}" type="pres">
      <dgm:prSet presAssocID="{62EC10A4-7E52-4C2C-98CF-BB97C9D43BED}" presName="background" presStyleLbl="node0" presStyleIdx="1" presStyleCnt="3"/>
      <dgm:spPr/>
    </dgm:pt>
    <dgm:pt modelId="{6DD66F86-9ECB-4D3F-BC3F-51489670A6E4}" type="pres">
      <dgm:prSet presAssocID="{62EC10A4-7E52-4C2C-98CF-BB97C9D43BED}" presName="text" presStyleLbl="fgAcc0" presStyleIdx="1" presStyleCnt="3">
        <dgm:presLayoutVars>
          <dgm:chPref val="3"/>
        </dgm:presLayoutVars>
      </dgm:prSet>
      <dgm:spPr/>
    </dgm:pt>
    <dgm:pt modelId="{F09157A4-2101-46B1-BB68-AC9F80603C6E}" type="pres">
      <dgm:prSet presAssocID="{62EC10A4-7E52-4C2C-98CF-BB97C9D43BED}" presName="hierChild2" presStyleCnt="0"/>
      <dgm:spPr/>
    </dgm:pt>
    <dgm:pt modelId="{AB2FCF12-7257-491D-BF5E-89EF885728E1}" type="pres">
      <dgm:prSet presAssocID="{C0FE90C6-9761-4280-8B3F-8DF724B63D18}" presName="hierRoot1" presStyleCnt="0"/>
      <dgm:spPr/>
    </dgm:pt>
    <dgm:pt modelId="{67305464-A295-42B0-A895-A909AB56FAF7}" type="pres">
      <dgm:prSet presAssocID="{C0FE90C6-9761-4280-8B3F-8DF724B63D18}" presName="composite" presStyleCnt="0"/>
      <dgm:spPr/>
    </dgm:pt>
    <dgm:pt modelId="{18EC71C6-57E0-4460-9175-74DFE3CB938A}" type="pres">
      <dgm:prSet presAssocID="{C0FE90C6-9761-4280-8B3F-8DF724B63D18}" presName="background" presStyleLbl="node0" presStyleIdx="2" presStyleCnt="3"/>
      <dgm:spPr/>
    </dgm:pt>
    <dgm:pt modelId="{EF67DB9D-2AC0-40D2-BD89-147BD0477D34}" type="pres">
      <dgm:prSet presAssocID="{C0FE90C6-9761-4280-8B3F-8DF724B63D18}" presName="text" presStyleLbl="fgAcc0" presStyleIdx="2" presStyleCnt="3">
        <dgm:presLayoutVars>
          <dgm:chPref val="3"/>
        </dgm:presLayoutVars>
      </dgm:prSet>
      <dgm:spPr/>
    </dgm:pt>
    <dgm:pt modelId="{62876D83-83AA-4980-B71D-7474395B0A42}" type="pres">
      <dgm:prSet presAssocID="{C0FE90C6-9761-4280-8B3F-8DF724B63D18}" presName="hierChild2" presStyleCnt="0"/>
      <dgm:spPr/>
    </dgm:pt>
  </dgm:ptLst>
  <dgm:cxnLst>
    <dgm:cxn modelId="{4553B709-4D4A-4793-92F0-F4D0ED8D25A5}" type="presOf" srcId="{D5A9D1A1-A027-44DE-86FD-2C9CE14CB56A}" destId="{7B979EDE-623B-4246-BEFA-9FED3F251E99}" srcOrd="0" destOrd="0" presId="urn:microsoft.com/office/officeart/2005/8/layout/hierarchy1"/>
    <dgm:cxn modelId="{B6188B2A-3985-496A-AB1D-52F6DE8B6FE4}" srcId="{2B97CD01-E11A-4E0F-B405-FE5C2374FB9D}" destId="{62EC10A4-7E52-4C2C-98CF-BB97C9D43BED}" srcOrd="1" destOrd="0" parTransId="{B980C215-4C1D-45C3-8AD8-4C1BF8659E4C}" sibTransId="{88AF93F2-F0D6-4237-836D-796FB4B410DF}"/>
    <dgm:cxn modelId="{A8C32A2D-32E7-4197-A0E4-DDB5945A65FC}" type="presOf" srcId="{C0FE90C6-9761-4280-8B3F-8DF724B63D18}" destId="{EF67DB9D-2AC0-40D2-BD89-147BD0477D34}" srcOrd="0" destOrd="0" presId="urn:microsoft.com/office/officeart/2005/8/layout/hierarchy1"/>
    <dgm:cxn modelId="{6E35BA80-2F92-4000-8243-3452FE6B769D}" srcId="{2B97CD01-E11A-4E0F-B405-FE5C2374FB9D}" destId="{C0FE90C6-9761-4280-8B3F-8DF724B63D18}" srcOrd="2" destOrd="0" parTransId="{3A2D625C-CCA4-47B3-978F-FF7CB2DA8D28}" sibTransId="{EC6F9944-1757-4A65-907E-703D1C061588}"/>
    <dgm:cxn modelId="{6328D6BE-9CD6-45BB-921A-153D2FDA3541}" type="presOf" srcId="{62EC10A4-7E52-4C2C-98CF-BB97C9D43BED}" destId="{6DD66F86-9ECB-4D3F-BC3F-51489670A6E4}" srcOrd="0" destOrd="0" presId="urn:microsoft.com/office/officeart/2005/8/layout/hierarchy1"/>
    <dgm:cxn modelId="{CDCA5ADD-791B-4CB3-9A81-F0CEB6F9D02F}" type="presOf" srcId="{2B97CD01-E11A-4E0F-B405-FE5C2374FB9D}" destId="{E39BB1BD-28BF-4591-BB84-3381FACC4CA8}" srcOrd="0" destOrd="0" presId="urn:microsoft.com/office/officeart/2005/8/layout/hierarchy1"/>
    <dgm:cxn modelId="{98E4E0EF-78CE-406C-9F2E-8BEF08A33FE0}" srcId="{2B97CD01-E11A-4E0F-B405-FE5C2374FB9D}" destId="{D5A9D1A1-A027-44DE-86FD-2C9CE14CB56A}" srcOrd="0" destOrd="0" parTransId="{47E74781-A29B-4961-AE02-AB8CF1F21401}" sibTransId="{4339EA57-486B-46E2-B467-876E395E5992}"/>
    <dgm:cxn modelId="{4481ACDF-5F5B-493C-A48E-BAB65B39EAA7}" type="presParOf" srcId="{E39BB1BD-28BF-4591-BB84-3381FACC4CA8}" destId="{6E97DD8E-6381-415C-B34B-C65154043C81}" srcOrd="0" destOrd="0" presId="urn:microsoft.com/office/officeart/2005/8/layout/hierarchy1"/>
    <dgm:cxn modelId="{2C8B9B72-BF56-467E-AFCD-B3C85915D957}" type="presParOf" srcId="{6E97DD8E-6381-415C-B34B-C65154043C81}" destId="{396868E1-93E3-4989-A821-600A0421EBC9}" srcOrd="0" destOrd="0" presId="urn:microsoft.com/office/officeart/2005/8/layout/hierarchy1"/>
    <dgm:cxn modelId="{A8DFB024-76F1-451B-B5C4-55E32ED5E618}" type="presParOf" srcId="{396868E1-93E3-4989-A821-600A0421EBC9}" destId="{277E3451-A457-4F62-9144-097B1660748C}" srcOrd="0" destOrd="0" presId="urn:microsoft.com/office/officeart/2005/8/layout/hierarchy1"/>
    <dgm:cxn modelId="{AD5EEAFF-C1E7-47D5-87DF-F039B776CB3C}" type="presParOf" srcId="{396868E1-93E3-4989-A821-600A0421EBC9}" destId="{7B979EDE-623B-4246-BEFA-9FED3F251E99}" srcOrd="1" destOrd="0" presId="urn:microsoft.com/office/officeart/2005/8/layout/hierarchy1"/>
    <dgm:cxn modelId="{A530D397-0E8E-474A-BDE9-064C0234F310}" type="presParOf" srcId="{6E97DD8E-6381-415C-B34B-C65154043C81}" destId="{464F0DEE-365B-471C-99E4-25899D134703}" srcOrd="1" destOrd="0" presId="urn:microsoft.com/office/officeart/2005/8/layout/hierarchy1"/>
    <dgm:cxn modelId="{2BF98D15-BC6E-4EA5-A32B-D9CA048B04A2}" type="presParOf" srcId="{E39BB1BD-28BF-4591-BB84-3381FACC4CA8}" destId="{055EC2D4-8787-4125-AEEE-1FC0D580DF7B}" srcOrd="1" destOrd="0" presId="urn:microsoft.com/office/officeart/2005/8/layout/hierarchy1"/>
    <dgm:cxn modelId="{A1D5BDE8-9723-4E90-8D60-9C39F4219BB2}" type="presParOf" srcId="{055EC2D4-8787-4125-AEEE-1FC0D580DF7B}" destId="{903AF67E-7076-46D2-BEAD-417767B17B4C}" srcOrd="0" destOrd="0" presId="urn:microsoft.com/office/officeart/2005/8/layout/hierarchy1"/>
    <dgm:cxn modelId="{CD2F515E-183F-4667-83CE-9084DF45FB5D}" type="presParOf" srcId="{903AF67E-7076-46D2-BEAD-417767B17B4C}" destId="{30F5C994-F878-4B80-8CFE-E07AE4C29C40}" srcOrd="0" destOrd="0" presId="urn:microsoft.com/office/officeart/2005/8/layout/hierarchy1"/>
    <dgm:cxn modelId="{86E92CE3-9869-4F9D-874A-56CC6C8E5158}" type="presParOf" srcId="{903AF67E-7076-46D2-BEAD-417767B17B4C}" destId="{6DD66F86-9ECB-4D3F-BC3F-51489670A6E4}" srcOrd="1" destOrd="0" presId="urn:microsoft.com/office/officeart/2005/8/layout/hierarchy1"/>
    <dgm:cxn modelId="{7F2385F2-9835-4972-BD6E-3AEC36E9A419}" type="presParOf" srcId="{055EC2D4-8787-4125-AEEE-1FC0D580DF7B}" destId="{F09157A4-2101-46B1-BB68-AC9F80603C6E}" srcOrd="1" destOrd="0" presId="urn:microsoft.com/office/officeart/2005/8/layout/hierarchy1"/>
    <dgm:cxn modelId="{FE2C9EBA-7594-40C8-B491-CC7DA7C2380E}" type="presParOf" srcId="{E39BB1BD-28BF-4591-BB84-3381FACC4CA8}" destId="{AB2FCF12-7257-491D-BF5E-89EF885728E1}" srcOrd="2" destOrd="0" presId="urn:microsoft.com/office/officeart/2005/8/layout/hierarchy1"/>
    <dgm:cxn modelId="{0006DE3C-2832-44A4-8397-3BBD6768E453}" type="presParOf" srcId="{AB2FCF12-7257-491D-BF5E-89EF885728E1}" destId="{67305464-A295-42B0-A895-A909AB56FAF7}" srcOrd="0" destOrd="0" presId="urn:microsoft.com/office/officeart/2005/8/layout/hierarchy1"/>
    <dgm:cxn modelId="{CF1D916B-77BE-4937-9FA4-3C7641A94C47}" type="presParOf" srcId="{67305464-A295-42B0-A895-A909AB56FAF7}" destId="{18EC71C6-57E0-4460-9175-74DFE3CB938A}" srcOrd="0" destOrd="0" presId="urn:microsoft.com/office/officeart/2005/8/layout/hierarchy1"/>
    <dgm:cxn modelId="{94F26A07-3DC0-4A67-8ABC-73170DE5AD03}" type="presParOf" srcId="{67305464-A295-42B0-A895-A909AB56FAF7}" destId="{EF67DB9D-2AC0-40D2-BD89-147BD0477D34}" srcOrd="1" destOrd="0" presId="urn:microsoft.com/office/officeart/2005/8/layout/hierarchy1"/>
    <dgm:cxn modelId="{CEB92DAF-97FB-4ECA-89FB-738D8DD7E687}" type="presParOf" srcId="{AB2FCF12-7257-491D-BF5E-89EF885728E1}" destId="{62876D83-83AA-4980-B71D-7474395B0A42}"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E3451-A457-4F62-9144-097B1660748C}">
      <dsp:nvSpPr>
        <dsp:cNvPr id="0" name=""/>
        <dsp:cNvSpPr/>
      </dsp:nvSpPr>
      <dsp:spPr>
        <a:xfrm>
          <a:off x="0" y="339055"/>
          <a:ext cx="1689639" cy="10729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979EDE-623B-4246-BEFA-9FED3F251E99}">
      <dsp:nvSpPr>
        <dsp:cNvPr id="0" name=""/>
        <dsp:cNvSpPr/>
      </dsp:nvSpPr>
      <dsp:spPr>
        <a:xfrm>
          <a:off x="187737" y="517406"/>
          <a:ext cx="1689639" cy="107292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kern="1200">
              <a:latin typeface="Tw Cen MT"/>
            </a:rPr>
            <a:t>Sreelekha Chowdary </a:t>
          </a:r>
          <a:r>
            <a:rPr lang="en-US" sz="1700" b="0" kern="1200">
              <a:solidFill>
                <a:srgbClr val="000000"/>
              </a:solidFill>
              <a:latin typeface="Tw Cen MT"/>
            </a:rPr>
            <a:t>Maganti-031353879</a:t>
          </a:r>
        </a:p>
      </dsp:txBody>
      <dsp:txXfrm>
        <a:off x="219162" y="548831"/>
        <a:ext cx="1626789" cy="1010071"/>
      </dsp:txXfrm>
    </dsp:sp>
    <dsp:sp modelId="{30F5C994-F878-4B80-8CFE-E07AE4C29C40}">
      <dsp:nvSpPr>
        <dsp:cNvPr id="0" name=""/>
        <dsp:cNvSpPr/>
      </dsp:nvSpPr>
      <dsp:spPr>
        <a:xfrm>
          <a:off x="2065115" y="339055"/>
          <a:ext cx="1689639" cy="10729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66F86-9ECB-4D3F-BC3F-51489670A6E4}">
      <dsp:nvSpPr>
        <dsp:cNvPr id="0" name=""/>
        <dsp:cNvSpPr/>
      </dsp:nvSpPr>
      <dsp:spPr>
        <a:xfrm>
          <a:off x="2252852" y="517406"/>
          <a:ext cx="1689639" cy="107292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latin typeface="Tw Cen MT"/>
            </a:rPr>
            <a:t>Anjali Yadav </a:t>
          </a:r>
          <a:r>
            <a:rPr lang="en-US" sz="1700" b="0" kern="1200">
              <a:solidFill>
                <a:srgbClr val="000000"/>
              </a:solidFill>
              <a:latin typeface="Calibri"/>
              <a:cs typeface="Calibri"/>
            </a:rPr>
            <a:t>Podila-032168134</a:t>
          </a:r>
          <a:endParaRPr lang="en-US" sz="1700" kern="1200"/>
        </a:p>
      </dsp:txBody>
      <dsp:txXfrm>
        <a:off x="2284277" y="548831"/>
        <a:ext cx="1626789" cy="1010071"/>
      </dsp:txXfrm>
    </dsp:sp>
    <dsp:sp modelId="{18EC71C6-57E0-4460-9175-74DFE3CB938A}">
      <dsp:nvSpPr>
        <dsp:cNvPr id="0" name=""/>
        <dsp:cNvSpPr/>
      </dsp:nvSpPr>
      <dsp:spPr>
        <a:xfrm>
          <a:off x="4130230" y="339055"/>
          <a:ext cx="1689639" cy="10729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67DB9D-2AC0-40D2-BD89-147BD0477D34}">
      <dsp:nvSpPr>
        <dsp:cNvPr id="0" name=""/>
        <dsp:cNvSpPr/>
      </dsp:nvSpPr>
      <dsp:spPr>
        <a:xfrm>
          <a:off x="4317968" y="517406"/>
          <a:ext cx="1689639" cy="107292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kern="1200">
              <a:latin typeface="Tw Cen MT"/>
            </a:rPr>
            <a:t>Goutham</a:t>
          </a:r>
          <a:r>
            <a:rPr lang="en-US" sz="1700" kern="1200">
              <a:latin typeface="Tw Cen MT"/>
            </a:rPr>
            <a:t> Pulivarthi-031821489</a:t>
          </a:r>
          <a:endParaRPr lang="en-US" sz="1700" kern="1200"/>
        </a:p>
      </dsp:txBody>
      <dsp:txXfrm>
        <a:off x="4349393" y="548831"/>
        <a:ext cx="1626789" cy="10100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10/30/2024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a:p>
        </p:txBody>
      </p:sp>
    </p:spTree>
    <p:extLst>
      <p:ext uri="{BB962C8B-B14F-4D97-AF65-F5344CB8AC3E}">
        <p14:creationId xmlns:p14="http://schemas.microsoft.com/office/powerpoint/2010/main" val="238822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5445FD-8406-4363-B02A-8162648467A2}" type="slidenum">
              <a:rPr lang="en-US" smtClean="0"/>
              <a:t>3</a:t>
            </a:fld>
            <a:endParaRPr lang="en-US"/>
          </a:p>
        </p:txBody>
      </p:sp>
    </p:spTree>
    <p:extLst>
      <p:ext uri="{BB962C8B-B14F-4D97-AF65-F5344CB8AC3E}">
        <p14:creationId xmlns:p14="http://schemas.microsoft.com/office/powerpoint/2010/main" val="268539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57D50D-BAA9-464B-B391-243138E078D8}" type="slidenum">
              <a:rPr lang="en-US" smtClean="0"/>
              <a:t>20</a:t>
            </a:fld>
            <a:endParaRPr lang="en-US"/>
          </a:p>
        </p:txBody>
      </p:sp>
    </p:spTree>
    <p:extLst>
      <p:ext uri="{BB962C8B-B14F-4D97-AF65-F5344CB8AC3E}">
        <p14:creationId xmlns:p14="http://schemas.microsoft.com/office/powerpoint/2010/main" val="415122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endParaRPr lang="en-US" sz="180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endParaRPr lang="en-US"/>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62967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411D-1F85-F20F-3ED6-942114C8E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A8F26F-DD92-4001-62D8-E41DD50ED0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1BD4B-7A69-EC69-A57D-25419E528F75}"/>
              </a:ext>
            </a:extLst>
          </p:cNvPr>
          <p:cNvSpPr>
            <a:spLocks noGrp="1"/>
          </p:cNvSpPr>
          <p:nvPr>
            <p:ph type="dt" sz="half" idx="10"/>
          </p:nvPr>
        </p:nvSpPr>
        <p:spPr/>
        <p:txBody>
          <a:bodyPr/>
          <a:lstStyle/>
          <a:p>
            <a:fld id="{B8936DE8-262C-4B13-A350-B7CF4119BD70}" type="datetimeFigureOut">
              <a:rPr lang="en-US" smtClean="0"/>
              <a:t>10/30/2024</a:t>
            </a:fld>
            <a:endParaRPr lang="en-US"/>
          </a:p>
        </p:txBody>
      </p:sp>
      <p:sp>
        <p:nvSpPr>
          <p:cNvPr id="5" name="Footer Placeholder 4">
            <a:extLst>
              <a:ext uri="{FF2B5EF4-FFF2-40B4-BE49-F238E27FC236}">
                <a16:creationId xmlns:a16="http://schemas.microsoft.com/office/drawing/2014/main" id="{2AFB148A-590A-4827-7237-170F5BAFB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A01EE-ED45-09F4-5282-5920DE34AEC5}"/>
              </a:ext>
            </a:extLst>
          </p:cNvPr>
          <p:cNvSpPr>
            <a:spLocks noGrp="1"/>
          </p:cNvSpPr>
          <p:nvPr>
            <p:ph type="sldNum" sz="quarter" idx="12"/>
          </p:nvPr>
        </p:nvSpPr>
        <p:spPr/>
        <p:txBody>
          <a:bodyPr/>
          <a:lstStyle/>
          <a:p>
            <a:fld id="{5F733B7A-18B8-497E-9FF1-E3ECABE7D892}" type="slidenum">
              <a:rPr lang="en-US" smtClean="0"/>
              <a:t>‹#›</a:t>
            </a:fld>
            <a:endParaRPr lang="en-US"/>
          </a:p>
        </p:txBody>
      </p:sp>
    </p:spTree>
    <p:extLst>
      <p:ext uri="{BB962C8B-B14F-4D97-AF65-F5344CB8AC3E}">
        <p14:creationId xmlns:p14="http://schemas.microsoft.com/office/powerpoint/2010/main" val="387533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a:t>Click to add content</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endParaRPr lang="en-US"/>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endParaRPr lang="en-US"/>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10/30/2024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10/30/2024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71559" y="552786"/>
            <a:ext cx="6274206" cy="4793639"/>
          </a:xfrm>
          <a:noFill/>
        </p:spPr>
        <p:txBody>
          <a:bodyPr anchor="b">
            <a:noAutofit/>
          </a:bodyPr>
          <a:lstStyle/>
          <a:p>
            <a:r>
              <a:rPr lang="en-US" sz="6000">
                <a:solidFill>
                  <a:srgbClr val="000000"/>
                </a:solidFill>
                <a:latin typeface="Times New Roman"/>
                <a:cs typeface="Times New Roman"/>
              </a:rPr>
              <a:t>Distributed Learning for Self-Supervised Models in Large-Scale Data</a:t>
            </a:r>
          </a:p>
          <a:p>
            <a:endParaRPr lang="en-US"/>
          </a:p>
        </p:txBody>
      </p:sp>
      <p:sp>
        <p:nvSpPr>
          <p:cNvPr id="2" name="TextBox 1">
            <a:extLst>
              <a:ext uri="{FF2B5EF4-FFF2-40B4-BE49-F238E27FC236}">
                <a16:creationId xmlns:a16="http://schemas.microsoft.com/office/drawing/2014/main" id="{209C92A2-8508-E6F1-9C94-5F34833584E8}"/>
              </a:ext>
            </a:extLst>
          </p:cNvPr>
          <p:cNvSpPr txBox="1"/>
          <p:nvPr/>
        </p:nvSpPr>
        <p:spPr>
          <a:xfrm>
            <a:off x="4239491" y="5541817"/>
            <a:ext cx="7813963" cy="1623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90000"/>
              </a:lnSpc>
              <a:spcBef>
                <a:spcPts val="1000"/>
              </a:spcBef>
            </a:pPr>
            <a:r>
              <a:rPr lang="en-US" sz="2400" b="1">
                <a:latin typeface="Times New Roman"/>
                <a:cs typeface="Times New Roman"/>
              </a:rPr>
              <a:t>CECS-574 TOPICS DISTRIBUTED COMPUTING</a:t>
            </a:r>
            <a:endParaRPr lang="en-US" sz="2400">
              <a:latin typeface="Times New Roman"/>
              <a:cs typeface="Times New Roman"/>
            </a:endParaRPr>
          </a:p>
          <a:p>
            <a:pPr algn="r">
              <a:lnSpc>
                <a:spcPct val="90000"/>
              </a:lnSpc>
              <a:spcBef>
                <a:spcPts val="1000"/>
              </a:spcBef>
            </a:pPr>
            <a:r>
              <a:rPr lang="en-US" sz="2400" b="1">
                <a:latin typeface="Times New Roman"/>
                <a:cs typeface="Times New Roman"/>
              </a:rPr>
              <a:t>INSTRUCTOR: PROF. POORIA YAGHINI</a:t>
            </a:r>
            <a:endParaRPr lang="en-US" sz="2400">
              <a:latin typeface="Times New Roman"/>
              <a:cs typeface="Times New Roman"/>
            </a:endParaRPr>
          </a:p>
          <a:p>
            <a:pPr algn="r">
              <a:lnSpc>
                <a:spcPct val="90000"/>
              </a:lnSpc>
              <a:spcBef>
                <a:spcPts val="1000"/>
              </a:spcBef>
            </a:pPr>
            <a:endParaRPr lang="en-US" sz="2400">
              <a:solidFill>
                <a:srgbClr val="FF0000"/>
              </a:solidFill>
              <a:latin typeface="Aptos"/>
            </a:endParaRPr>
          </a:p>
          <a:p>
            <a:pPr algn="l"/>
            <a:endParaRPr lang="en-US">
              <a:solidFill>
                <a:srgbClr val="FF0000"/>
              </a:solidFill>
            </a:endParaRPr>
          </a:p>
        </p:txBody>
      </p:sp>
      <p:pic>
        <p:nvPicPr>
          <p:cNvPr id="5" name="Picture 4" descr="A group of people sitting at a table with computers&#10;&#10;Description automatically generated">
            <a:extLst>
              <a:ext uri="{FF2B5EF4-FFF2-40B4-BE49-F238E27FC236}">
                <a16:creationId xmlns:a16="http://schemas.microsoft.com/office/drawing/2014/main" id="{6CE8F32F-66AD-C995-D379-4C660FF1F40D}"/>
              </a:ext>
            </a:extLst>
          </p:cNvPr>
          <p:cNvPicPr>
            <a:picLocks noChangeAspect="1"/>
          </p:cNvPicPr>
          <p:nvPr/>
        </p:nvPicPr>
        <p:blipFill>
          <a:blip r:embed="rId3"/>
          <a:stretch>
            <a:fillRect/>
          </a:stretch>
        </p:blipFill>
        <p:spPr>
          <a:xfrm>
            <a:off x="1277055" y="162276"/>
            <a:ext cx="3541890" cy="3541890"/>
          </a:xfrm>
          <a:prstGeom prst="ellipse">
            <a:avLst/>
          </a:prstGeom>
          <a:ln>
            <a:noFill/>
          </a:ln>
          <a:effectLst>
            <a:softEdge rad="112500"/>
          </a:effectLst>
        </p:spPr>
      </p:pic>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679D-4022-9473-407B-17FEA96C1860}"/>
              </a:ext>
            </a:extLst>
          </p:cNvPr>
          <p:cNvSpPr>
            <a:spLocks noGrp="1"/>
          </p:cNvSpPr>
          <p:nvPr>
            <p:ph type="title"/>
          </p:nvPr>
        </p:nvSpPr>
        <p:spPr/>
        <p:txBody>
          <a:bodyPr/>
          <a:lstStyle/>
          <a:p>
            <a:r>
              <a:rPr lang="en-US">
                <a:ea typeface="+mj-lt"/>
                <a:cs typeface="+mj-lt"/>
              </a:rPr>
              <a:t>Model Architecture </a:t>
            </a:r>
            <a:endParaRPr lang="en-US"/>
          </a:p>
        </p:txBody>
      </p:sp>
      <p:sp>
        <p:nvSpPr>
          <p:cNvPr id="3" name="Content Placeholder 2">
            <a:extLst>
              <a:ext uri="{FF2B5EF4-FFF2-40B4-BE49-F238E27FC236}">
                <a16:creationId xmlns:a16="http://schemas.microsoft.com/office/drawing/2014/main" id="{B766FFFD-683F-CBF5-0561-DEEA448C7186}"/>
              </a:ext>
            </a:extLst>
          </p:cNvPr>
          <p:cNvSpPr>
            <a:spLocks noGrp="1"/>
          </p:cNvSpPr>
          <p:nvPr>
            <p:ph sz="half" idx="13"/>
          </p:nvPr>
        </p:nvSpPr>
        <p:spPr>
          <a:xfrm>
            <a:off x="1052945" y="1832553"/>
            <a:ext cx="8631381" cy="4782588"/>
          </a:xfrm>
        </p:spPr>
        <p:txBody>
          <a:bodyPr/>
          <a:lstStyle/>
          <a:p>
            <a:r>
              <a:rPr lang="en-US" b="1">
                <a:ea typeface="+mn-lt"/>
                <a:cs typeface="+mn-lt"/>
              </a:rPr>
              <a:t>1. </a:t>
            </a:r>
            <a:r>
              <a:rPr lang="en-US" b="1" err="1">
                <a:ea typeface="+mn-lt"/>
                <a:cs typeface="+mn-lt"/>
              </a:rPr>
              <a:t>SimCLR</a:t>
            </a:r>
            <a:r>
              <a:rPr lang="en-US" b="1">
                <a:ea typeface="+mn-lt"/>
                <a:cs typeface="+mn-lt"/>
              </a:rPr>
              <a:t> Model Overview:</a:t>
            </a:r>
            <a:endParaRPr lang="en-US"/>
          </a:p>
          <a:p>
            <a:pPr marL="285750" indent="-285750">
              <a:buFont typeface="Arial"/>
              <a:buChar char="•"/>
            </a:pPr>
            <a:r>
              <a:rPr lang="en-US" b="1">
                <a:ea typeface="+mn-lt"/>
                <a:cs typeface="+mn-lt"/>
              </a:rPr>
              <a:t>Self-Supervised Learning Objective:</a:t>
            </a:r>
            <a:endParaRPr lang="en-US"/>
          </a:p>
          <a:p>
            <a:r>
              <a:rPr lang="en-US" err="1">
                <a:ea typeface="+mn-lt"/>
                <a:cs typeface="+mn-lt"/>
              </a:rPr>
              <a:t>SimCLR</a:t>
            </a:r>
            <a:r>
              <a:rPr lang="en-US">
                <a:ea typeface="+mn-lt"/>
                <a:cs typeface="+mn-lt"/>
              </a:rPr>
              <a:t> uses contrastive learning to teach models representations by distinguishing between similar and dissimilar data without labeled inputs.</a:t>
            </a:r>
            <a:endParaRPr lang="en-US"/>
          </a:p>
          <a:p>
            <a:r>
              <a:rPr lang="en-US" b="1">
                <a:ea typeface="+mn-lt"/>
                <a:cs typeface="+mn-lt"/>
              </a:rPr>
              <a:t>2. Backbone Network – ResNet:</a:t>
            </a:r>
            <a:endParaRPr lang="en-US"/>
          </a:p>
          <a:p>
            <a:pPr marL="285750" indent="-285750">
              <a:buFont typeface="Arial"/>
              <a:buChar char="•"/>
            </a:pPr>
            <a:r>
              <a:rPr lang="en-US" b="1">
                <a:ea typeface="+mn-lt"/>
                <a:cs typeface="+mn-lt"/>
              </a:rPr>
              <a:t>ResNet Variants:</a:t>
            </a:r>
            <a:endParaRPr lang="en-US"/>
          </a:p>
          <a:p>
            <a:pPr marL="971550" lvl="1" indent="-285750">
              <a:buClr>
                <a:srgbClr val="4D90EF"/>
              </a:buClr>
              <a:buFont typeface="Arial"/>
              <a:buChar char="•"/>
            </a:pPr>
            <a:r>
              <a:rPr lang="en-US" b="1">
                <a:ea typeface="+mn-lt"/>
                <a:cs typeface="+mn-lt"/>
              </a:rPr>
              <a:t>ResNet18 and ResNet50</a:t>
            </a:r>
            <a:r>
              <a:rPr lang="en-US">
                <a:ea typeface="+mn-lt"/>
                <a:cs typeface="+mn-lt"/>
              </a:rPr>
              <a:t> are common backbones, chosen for their efficient, hierarchical feature extraction.</a:t>
            </a:r>
            <a:endParaRPr lang="en-US"/>
          </a:p>
          <a:p>
            <a:pPr marL="971550" lvl="1" indent="-285750">
              <a:buClr>
                <a:srgbClr val="4D90EF"/>
              </a:buClr>
              <a:buFont typeface="Arial"/>
              <a:buChar char="•"/>
            </a:pPr>
            <a:r>
              <a:rPr lang="en-US" b="1">
                <a:ea typeface="+mn-lt"/>
                <a:cs typeface="+mn-lt"/>
              </a:rPr>
              <a:t>ResNet Layers</a:t>
            </a:r>
            <a:r>
              <a:rPr lang="en-US">
                <a:ea typeface="+mn-lt"/>
                <a:cs typeface="+mn-lt"/>
              </a:rPr>
              <a:t> capture complex visual patterns, suitable for large-scale image data.</a:t>
            </a:r>
            <a:endParaRPr lang="en-US"/>
          </a:p>
          <a:p>
            <a:endParaRPr lang="en-US"/>
          </a:p>
        </p:txBody>
      </p:sp>
      <p:sp>
        <p:nvSpPr>
          <p:cNvPr id="4" name="Content Placeholder 3">
            <a:extLst>
              <a:ext uri="{FF2B5EF4-FFF2-40B4-BE49-F238E27FC236}">
                <a16:creationId xmlns:a16="http://schemas.microsoft.com/office/drawing/2014/main" id="{24D3D1D4-9B05-33B4-DF86-103EA1498C12}"/>
              </a:ext>
            </a:extLst>
          </p:cNvPr>
          <p:cNvSpPr>
            <a:spLocks noGrp="1"/>
          </p:cNvSpPr>
          <p:nvPr>
            <p:ph sz="half" idx="2"/>
          </p:nvPr>
        </p:nvSpPr>
        <p:spPr>
          <a:xfrm>
            <a:off x="837211" y="1333789"/>
            <a:ext cx="6907479" cy="986444"/>
          </a:xfrm>
        </p:spPr>
        <p:txBody>
          <a:bodyPr vert="horz" lIns="91440" tIns="45720" rIns="91440" bIns="45720" rtlCol="0" anchor="t">
            <a:normAutofit/>
          </a:bodyPr>
          <a:lstStyle/>
          <a:p>
            <a:r>
              <a:rPr lang="en-US" err="1">
                <a:ea typeface="+mn-lt"/>
                <a:cs typeface="+mn-lt"/>
              </a:rPr>
              <a:t>SimCLR</a:t>
            </a:r>
            <a:r>
              <a:rPr lang="en-US">
                <a:ea typeface="+mn-lt"/>
                <a:cs typeface="+mn-lt"/>
              </a:rPr>
              <a:t> Model Architecture with ResNet Backbone</a:t>
            </a:r>
            <a:endParaRPr lang="en-US"/>
          </a:p>
        </p:txBody>
      </p:sp>
    </p:spTree>
    <p:extLst>
      <p:ext uri="{BB962C8B-B14F-4D97-AF65-F5344CB8AC3E}">
        <p14:creationId xmlns:p14="http://schemas.microsoft.com/office/powerpoint/2010/main" val="46711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17F5-A32A-D74F-6BFA-240AC4004F15}"/>
              </a:ext>
            </a:extLst>
          </p:cNvPr>
          <p:cNvSpPr>
            <a:spLocks noGrp="1"/>
          </p:cNvSpPr>
          <p:nvPr>
            <p:ph type="title"/>
          </p:nvPr>
        </p:nvSpPr>
        <p:spPr/>
        <p:txBody>
          <a:bodyPr/>
          <a:lstStyle/>
          <a:p>
            <a:r>
              <a:rPr lang="en-US">
                <a:ea typeface="+mj-lt"/>
                <a:cs typeface="+mj-lt"/>
              </a:rPr>
              <a:t>Distributed Data Parallelism (DDP) in </a:t>
            </a:r>
            <a:r>
              <a:rPr lang="en-US" err="1">
                <a:ea typeface="+mj-lt"/>
                <a:cs typeface="+mj-lt"/>
              </a:rPr>
              <a:t>PyTorch</a:t>
            </a:r>
            <a:endParaRPr lang="en-US" err="1"/>
          </a:p>
        </p:txBody>
      </p:sp>
      <p:sp>
        <p:nvSpPr>
          <p:cNvPr id="3" name="Content Placeholder 2">
            <a:extLst>
              <a:ext uri="{FF2B5EF4-FFF2-40B4-BE49-F238E27FC236}">
                <a16:creationId xmlns:a16="http://schemas.microsoft.com/office/drawing/2014/main" id="{06F6E60B-E576-5D06-5980-B1E4887AF448}"/>
              </a:ext>
            </a:extLst>
          </p:cNvPr>
          <p:cNvSpPr>
            <a:spLocks noGrp="1"/>
          </p:cNvSpPr>
          <p:nvPr>
            <p:ph sz="quarter" idx="13"/>
          </p:nvPr>
        </p:nvSpPr>
        <p:spPr>
          <a:xfrm>
            <a:off x="838200" y="1810390"/>
            <a:ext cx="9591531" cy="4409579"/>
          </a:xfrm>
        </p:spPr>
        <p:txBody>
          <a:bodyPr vert="horz" lIns="91440" tIns="45720" rIns="91440" bIns="45720" rtlCol="0" anchor="t">
            <a:normAutofit/>
          </a:bodyPr>
          <a:lstStyle/>
          <a:p>
            <a:r>
              <a:rPr lang="en-US" b="1">
                <a:ea typeface="+mn-lt"/>
                <a:cs typeface="+mn-lt"/>
              </a:rPr>
              <a:t>Content:</a:t>
            </a:r>
            <a:endParaRPr lang="en-US"/>
          </a:p>
          <a:p>
            <a:r>
              <a:rPr lang="en-US" b="1">
                <a:ea typeface="+mn-lt"/>
                <a:cs typeface="+mn-lt"/>
              </a:rPr>
              <a:t>1. What is Distributed Data Parallelism (DDP)?</a:t>
            </a:r>
            <a:endParaRPr lang="en-US"/>
          </a:p>
          <a:p>
            <a:r>
              <a:rPr lang="en-US" b="1">
                <a:ea typeface="+mn-lt"/>
                <a:cs typeface="+mn-lt"/>
              </a:rPr>
              <a:t>Purpose:</a:t>
            </a:r>
            <a:r>
              <a:rPr lang="en-US">
                <a:ea typeface="+mn-lt"/>
                <a:cs typeface="+mn-lt"/>
              </a:rPr>
              <a:t> Optimizes model training across multiple GPUs by dividing the workload.</a:t>
            </a:r>
            <a:endParaRPr lang="en-US"/>
          </a:p>
          <a:p>
            <a:r>
              <a:rPr lang="en-US" b="1">
                <a:ea typeface="+mn-lt"/>
                <a:cs typeface="+mn-lt"/>
              </a:rPr>
              <a:t>Efficiency Gain:</a:t>
            </a:r>
            <a:r>
              <a:rPr lang="en-US">
                <a:ea typeface="+mn-lt"/>
                <a:cs typeface="+mn-lt"/>
              </a:rPr>
              <a:t> Reduces the time required to process large datasets, making multi-GPU training feasible and faster.</a:t>
            </a:r>
            <a:endParaRPr lang="en-US"/>
          </a:p>
          <a:p>
            <a:r>
              <a:rPr lang="en-US" b="1">
                <a:ea typeface="+mn-lt"/>
                <a:cs typeface="+mn-lt"/>
              </a:rPr>
              <a:t>2. How DDP Works in PyTorch:</a:t>
            </a:r>
            <a:endParaRPr lang="en-US"/>
          </a:p>
          <a:p>
            <a:r>
              <a:rPr lang="en-US" b="1">
                <a:ea typeface="+mn-lt"/>
                <a:cs typeface="+mn-lt"/>
              </a:rPr>
              <a:t>Parallel Execution:</a:t>
            </a:r>
            <a:r>
              <a:rPr lang="en-US">
                <a:ea typeface="+mn-lt"/>
                <a:cs typeface="+mn-lt"/>
              </a:rPr>
              <a:t> Each GPU runs a model instance, processing a unique data batch in parallel with others.</a:t>
            </a:r>
            <a:endParaRPr lang="en-US"/>
          </a:p>
          <a:p>
            <a:r>
              <a:rPr lang="en-US" b="1">
                <a:ea typeface="+mn-lt"/>
                <a:cs typeface="+mn-lt"/>
              </a:rPr>
              <a:t>Synchronization:</a:t>
            </a:r>
            <a:r>
              <a:rPr lang="en-US">
                <a:ea typeface="+mn-lt"/>
                <a:cs typeface="+mn-lt"/>
              </a:rPr>
              <a:t> After each forward and backward pass, gradients are averaged across GPUs, ensuring consistent updates.</a:t>
            </a:r>
            <a:endParaRPr lang="en-US"/>
          </a:p>
          <a:p>
            <a:endParaRPr lang="en-US"/>
          </a:p>
        </p:txBody>
      </p:sp>
    </p:spTree>
    <p:extLst>
      <p:ext uri="{BB962C8B-B14F-4D97-AF65-F5344CB8AC3E}">
        <p14:creationId xmlns:p14="http://schemas.microsoft.com/office/powerpoint/2010/main" val="719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1B86-DC36-EB48-5EEF-3A6A99EDEA11}"/>
              </a:ext>
            </a:extLst>
          </p:cNvPr>
          <p:cNvSpPr>
            <a:spLocks noGrp="1"/>
          </p:cNvSpPr>
          <p:nvPr>
            <p:ph type="title"/>
          </p:nvPr>
        </p:nvSpPr>
        <p:spPr>
          <a:xfrm>
            <a:off x="838200" y="365125"/>
            <a:ext cx="10515600" cy="1325563"/>
          </a:xfrm>
        </p:spPr>
        <p:txBody>
          <a:bodyPr anchor="ctr">
            <a:normAutofit/>
          </a:bodyPr>
          <a:lstStyle/>
          <a:p>
            <a:r>
              <a:rPr lang="en-US"/>
              <a:t>DDP Implementation in </a:t>
            </a:r>
            <a:r>
              <a:rPr lang="en-US" err="1"/>
              <a:t>SimCLR</a:t>
            </a:r>
          </a:p>
        </p:txBody>
      </p:sp>
      <p:sp>
        <p:nvSpPr>
          <p:cNvPr id="3" name="Content Placeholder 2">
            <a:extLst>
              <a:ext uri="{FF2B5EF4-FFF2-40B4-BE49-F238E27FC236}">
                <a16:creationId xmlns:a16="http://schemas.microsoft.com/office/drawing/2014/main" id="{0FB82F48-FA81-798E-B313-9FDBEB96D1BB}"/>
              </a:ext>
            </a:extLst>
          </p:cNvPr>
          <p:cNvSpPr>
            <a:spLocks noGrp="1"/>
          </p:cNvSpPr>
          <p:nvPr>
            <p:ph sz="half" idx="13"/>
          </p:nvPr>
        </p:nvSpPr>
        <p:spPr>
          <a:xfrm>
            <a:off x="838200" y="1825625"/>
            <a:ext cx="6934200" cy="4297680"/>
          </a:xfrm>
        </p:spPr>
        <p:txBody>
          <a:bodyPr vert="horz" lIns="91440" tIns="45720" rIns="91440" bIns="45720" rtlCol="0" anchor="t">
            <a:normAutofit/>
          </a:bodyPr>
          <a:lstStyle/>
          <a:p>
            <a:r>
              <a:rPr lang="en-US" sz="1500"/>
              <a:t>Implementing DDP with </a:t>
            </a:r>
            <a:r>
              <a:rPr lang="en-US" sz="1500" err="1"/>
              <a:t>torch.nn.parallel.DistributedDataParallel</a:t>
            </a:r>
          </a:p>
          <a:p>
            <a:r>
              <a:rPr lang="en-US" sz="1500" b="1"/>
              <a:t>1. Model Wrapping for Efficient Parallelization</a:t>
            </a:r>
            <a:endParaRPr lang="en-US" sz="1500"/>
          </a:p>
          <a:p>
            <a:r>
              <a:rPr lang="en-US" sz="1500" b="1"/>
              <a:t>DDP Wrapping:</a:t>
            </a:r>
            <a:r>
              <a:rPr lang="en-US" sz="1500"/>
              <a:t> Each model instance is wrapped with </a:t>
            </a:r>
            <a:r>
              <a:rPr lang="en-US" sz="1500" err="1"/>
              <a:t>torch.nn.parallel.DistributedDataParallel</a:t>
            </a:r>
            <a:r>
              <a:rPr lang="en-US" sz="1500"/>
              <a:t> to handle parallelism automatically.</a:t>
            </a:r>
          </a:p>
          <a:p>
            <a:r>
              <a:rPr lang="en-US" sz="1500" b="1"/>
              <a:t>Resource Optimization:</a:t>
            </a:r>
            <a:r>
              <a:rPr lang="en-US" sz="1500"/>
              <a:t> Ensures minimal GPU memory overhead, allowing seamless scaling for larger models.</a:t>
            </a:r>
          </a:p>
          <a:p>
            <a:r>
              <a:rPr lang="en-US" sz="1500" b="1"/>
              <a:t>2. Advantages of Using DDP in </a:t>
            </a:r>
            <a:r>
              <a:rPr lang="en-US" sz="1500" b="1" err="1"/>
              <a:t>SimCLR</a:t>
            </a:r>
            <a:r>
              <a:rPr lang="en-US" sz="1500" b="1"/>
              <a:t>:</a:t>
            </a:r>
            <a:endParaRPr lang="en-US" sz="1500"/>
          </a:p>
          <a:p>
            <a:r>
              <a:rPr lang="en-US" sz="1500" b="1"/>
              <a:t>Efficient Gradient Synchronization:</a:t>
            </a:r>
            <a:r>
              <a:rPr lang="en-US" sz="1500"/>
              <a:t> Prevents bottlenecks during training by synchronizing gradients only after backpropagation.</a:t>
            </a:r>
          </a:p>
          <a:p>
            <a:r>
              <a:rPr lang="en-US" sz="1500" b="1"/>
              <a:t>Scalable to Multiple GPUs:</a:t>
            </a:r>
            <a:r>
              <a:rPr lang="en-US" sz="1500"/>
              <a:t> Supports seamless scalability, making it ideal for handling large datasets.</a:t>
            </a:r>
          </a:p>
          <a:p>
            <a:endParaRPr lang="en-US" sz="1500"/>
          </a:p>
        </p:txBody>
      </p:sp>
      <p:pic>
        <p:nvPicPr>
          <p:cNvPr id="4" name="Picture 3" descr="A diagram of a computer&#10;&#10;Description automatically generated">
            <a:extLst>
              <a:ext uri="{FF2B5EF4-FFF2-40B4-BE49-F238E27FC236}">
                <a16:creationId xmlns:a16="http://schemas.microsoft.com/office/drawing/2014/main" id="{B4F977D8-DE7E-DEA8-7B49-CC1D51AD9F98}"/>
              </a:ext>
            </a:extLst>
          </p:cNvPr>
          <p:cNvPicPr>
            <a:picLocks noChangeAspect="1"/>
          </p:cNvPicPr>
          <p:nvPr/>
        </p:nvPicPr>
        <p:blipFill>
          <a:blip r:embed="rId2"/>
          <a:stretch>
            <a:fillRect/>
          </a:stretch>
        </p:blipFill>
        <p:spPr>
          <a:xfrm>
            <a:off x="7903029" y="2249079"/>
            <a:ext cx="3450771" cy="3450771"/>
          </a:xfrm>
          <a:prstGeom prst="rect">
            <a:avLst/>
          </a:prstGeom>
          <a:noFill/>
        </p:spPr>
      </p:pic>
    </p:spTree>
    <p:extLst>
      <p:ext uri="{BB962C8B-B14F-4D97-AF65-F5344CB8AC3E}">
        <p14:creationId xmlns:p14="http://schemas.microsoft.com/office/powerpoint/2010/main" val="79050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55B8-C588-C88F-D40C-8BC203374447}"/>
              </a:ext>
            </a:extLst>
          </p:cNvPr>
          <p:cNvSpPr>
            <a:spLocks noGrp="1"/>
          </p:cNvSpPr>
          <p:nvPr>
            <p:ph type="title"/>
          </p:nvPr>
        </p:nvSpPr>
        <p:spPr>
          <a:xfrm>
            <a:off x="838200" y="365125"/>
            <a:ext cx="10515600" cy="1325563"/>
          </a:xfrm>
        </p:spPr>
        <p:txBody>
          <a:bodyPr anchor="ctr">
            <a:normAutofit/>
          </a:bodyPr>
          <a:lstStyle/>
          <a:p>
            <a:r>
              <a:rPr lang="en-US"/>
              <a:t>Data Distribution Using </a:t>
            </a:r>
            <a:r>
              <a:rPr lang="en-US" err="1"/>
              <a:t>DistributedSampler</a:t>
            </a:r>
          </a:p>
        </p:txBody>
      </p:sp>
      <p:sp>
        <p:nvSpPr>
          <p:cNvPr id="3" name="Content Placeholder 2">
            <a:extLst>
              <a:ext uri="{FF2B5EF4-FFF2-40B4-BE49-F238E27FC236}">
                <a16:creationId xmlns:a16="http://schemas.microsoft.com/office/drawing/2014/main" id="{E5D3F89F-08A3-63C5-47CD-AFFF0CE2C052}"/>
              </a:ext>
            </a:extLst>
          </p:cNvPr>
          <p:cNvSpPr>
            <a:spLocks noGrp="1"/>
          </p:cNvSpPr>
          <p:nvPr>
            <p:ph sz="half" idx="13"/>
          </p:nvPr>
        </p:nvSpPr>
        <p:spPr>
          <a:xfrm>
            <a:off x="838200" y="1825625"/>
            <a:ext cx="6934200" cy="4297680"/>
          </a:xfrm>
        </p:spPr>
        <p:txBody>
          <a:bodyPr vert="horz" lIns="91440" tIns="45720" rIns="91440" bIns="45720" rtlCol="0" anchor="t">
            <a:normAutofit/>
          </a:bodyPr>
          <a:lstStyle/>
          <a:p>
            <a:r>
              <a:rPr lang="en-US" b="1"/>
              <a:t> Purpose of </a:t>
            </a:r>
            <a:r>
              <a:rPr lang="en-US" b="1" err="1"/>
              <a:t>DistributedSampler</a:t>
            </a:r>
            <a:r>
              <a:rPr lang="en-US" b="1"/>
              <a:t> in Multi-GPU Training:</a:t>
            </a:r>
          </a:p>
          <a:p>
            <a:r>
              <a:rPr lang="en-US" b="1"/>
              <a:t>Data Splitting:</a:t>
            </a:r>
            <a:r>
              <a:rPr lang="en-US"/>
              <a:t> Ensures each GPU receives a unique subset of data, allowing parallel processing without data overlap.</a:t>
            </a:r>
          </a:p>
          <a:p>
            <a:r>
              <a:rPr lang="en-US" b="1"/>
              <a:t>Efficient Distribution:</a:t>
            </a:r>
            <a:r>
              <a:rPr lang="en-US"/>
              <a:t> Partitions data batches evenly, optimizing the workload across GPUs.</a:t>
            </a:r>
          </a:p>
          <a:p>
            <a:r>
              <a:rPr lang="en-US" b="1"/>
              <a:t>How Distributed Sampler Maintains Consistency:</a:t>
            </a:r>
            <a:endParaRPr lang="en-US"/>
          </a:p>
          <a:p>
            <a:r>
              <a:rPr lang="en-US" b="1"/>
              <a:t>Synchronization Across Nodes:</a:t>
            </a:r>
            <a:r>
              <a:rPr lang="en-US"/>
              <a:t> During each epoch, </a:t>
            </a:r>
            <a:r>
              <a:rPr lang="en-US" err="1"/>
              <a:t>DistributedSampler</a:t>
            </a:r>
            <a:r>
              <a:rPr lang="en-US"/>
              <a:t> re-shuffles data to maintain variety while preserving data order across GPUs.</a:t>
            </a:r>
          </a:p>
          <a:p>
            <a:r>
              <a:rPr lang="en-US" b="1"/>
              <a:t>Avoids Redundancy:</a:t>
            </a:r>
            <a:r>
              <a:rPr lang="en-US"/>
              <a:t> Guarantees that each data sample is only processed once per epoch, preventing duplication across nodes.</a:t>
            </a:r>
          </a:p>
          <a:p>
            <a:endParaRPr lang="en-US"/>
          </a:p>
        </p:txBody>
      </p:sp>
      <p:pic>
        <p:nvPicPr>
          <p:cNvPr id="5" name="Picture 4" descr="A diagram of a computer component&#10;&#10;Description automatically generated">
            <a:extLst>
              <a:ext uri="{FF2B5EF4-FFF2-40B4-BE49-F238E27FC236}">
                <a16:creationId xmlns:a16="http://schemas.microsoft.com/office/drawing/2014/main" id="{BFE966F6-2121-0E25-9034-CF0F1AA2B8ED}"/>
              </a:ext>
            </a:extLst>
          </p:cNvPr>
          <p:cNvPicPr>
            <a:picLocks noChangeAspect="1"/>
          </p:cNvPicPr>
          <p:nvPr/>
        </p:nvPicPr>
        <p:blipFill>
          <a:blip r:embed="rId2"/>
          <a:stretch>
            <a:fillRect/>
          </a:stretch>
        </p:blipFill>
        <p:spPr>
          <a:xfrm>
            <a:off x="7903029" y="2249079"/>
            <a:ext cx="3450771" cy="3450771"/>
          </a:xfrm>
          <a:prstGeom prst="rect">
            <a:avLst/>
          </a:prstGeom>
          <a:noFill/>
        </p:spPr>
      </p:pic>
    </p:spTree>
    <p:extLst>
      <p:ext uri="{BB962C8B-B14F-4D97-AF65-F5344CB8AC3E}">
        <p14:creationId xmlns:p14="http://schemas.microsoft.com/office/powerpoint/2010/main" val="231357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3B67-036B-CA70-9BF6-9F348FA4C88C}"/>
              </a:ext>
            </a:extLst>
          </p:cNvPr>
          <p:cNvSpPr>
            <a:spLocks noGrp="1"/>
          </p:cNvSpPr>
          <p:nvPr>
            <p:ph type="title"/>
          </p:nvPr>
        </p:nvSpPr>
        <p:spPr/>
        <p:txBody>
          <a:bodyPr/>
          <a:lstStyle/>
          <a:p>
            <a:r>
              <a:rPr lang="en-US">
                <a:ea typeface="+mj-lt"/>
                <a:cs typeface="+mj-lt"/>
              </a:rPr>
              <a:t>Data Augmentation Techniques</a:t>
            </a:r>
            <a:endParaRPr lang="en-US"/>
          </a:p>
        </p:txBody>
      </p:sp>
      <p:sp>
        <p:nvSpPr>
          <p:cNvPr id="3" name="Content Placeholder 2">
            <a:extLst>
              <a:ext uri="{FF2B5EF4-FFF2-40B4-BE49-F238E27FC236}">
                <a16:creationId xmlns:a16="http://schemas.microsoft.com/office/drawing/2014/main" id="{C0BF4808-0AED-E98A-BA3D-26D41B181BA7}"/>
              </a:ext>
            </a:extLst>
          </p:cNvPr>
          <p:cNvSpPr>
            <a:spLocks noGrp="1"/>
          </p:cNvSpPr>
          <p:nvPr>
            <p:ph sz="quarter" idx="13"/>
          </p:nvPr>
        </p:nvSpPr>
        <p:spPr>
          <a:xfrm>
            <a:off x="838200" y="1812269"/>
            <a:ext cx="9329468" cy="4614227"/>
          </a:xfrm>
        </p:spPr>
        <p:txBody>
          <a:bodyPr vert="horz" lIns="91440" tIns="45720" rIns="91440" bIns="45720" rtlCol="0" anchor="t">
            <a:normAutofit lnSpcReduction="10000"/>
          </a:bodyPr>
          <a:lstStyle/>
          <a:p>
            <a:r>
              <a:rPr lang="en-US" b="1">
                <a:ea typeface="+mn-lt"/>
                <a:cs typeface="+mn-lt"/>
              </a:rPr>
              <a:t>1. Importance of Data Augmentation in SimCLR:</a:t>
            </a:r>
            <a:endParaRPr lang="en-US"/>
          </a:p>
          <a:p>
            <a:r>
              <a:rPr lang="en-US">
                <a:ea typeface="+mn-lt"/>
                <a:cs typeface="+mn-lt"/>
              </a:rPr>
              <a:t>Data augmentation creates diverse views of the same image, essential for contrastive learning to learn invariant features.</a:t>
            </a:r>
            <a:endParaRPr lang="en-US"/>
          </a:p>
          <a:p>
            <a:r>
              <a:rPr lang="en-US" b="1">
                <a:ea typeface="+mn-lt"/>
                <a:cs typeface="+mn-lt"/>
              </a:rPr>
              <a:t>2. Augmentation Techniques Used:</a:t>
            </a:r>
            <a:endParaRPr lang="en-US"/>
          </a:p>
          <a:p>
            <a:r>
              <a:rPr lang="en-US" b="1">
                <a:ea typeface="+mn-lt"/>
                <a:cs typeface="+mn-lt"/>
              </a:rPr>
              <a:t>Random Cropping:</a:t>
            </a:r>
            <a:endParaRPr lang="en-US"/>
          </a:p>
          <a:p>
            <a:pPr lvl="1"/>
            <a:r>
              <a:rPr lang="en-US">
                <a:ea typeface="+mn-lt"/>
                <a:cs typeface="+mn-lt"/>
              </a:rPr>
              <a:t>Crops a random portion of the image, focusing on different parts of the object each time.</a:t>
            </a:r>
            <a:endParaRPr lang="en-US"/>
          </a:p>
          <a:p>
            <a:r>
              <a:rPr lang="en-US" b="1">
                <a:ea typeface="+mn-lt"/>
                <a:cs typeface="+mn-lt"/>
              </a:rPr>
              <a:t>Color Jittering:</a:t>
            </a:r>
            <a:endParaRPr lang="en-US"/>
          </a:p>
          <a:p>
            <a:pPr lvl="1"/>
            <a:r>
              <a:rPr lang="en-US">
                <a:ea typeface="+mn-lt"/>
                <a:cs typeface="+mn-lt"/>
              </a:rPr>
              <a:t>Randomly adjusts brightness, contrast, and saturation, creating a varied color distribution.</a:t>
            </a:r>
            <a:endParaRPr lang="en-US"/>
          </a:p>
          <a:p>
            <a:r>
              <a:rPr lang="en-US" b="1">
                <a:ea typeface="+mn-lt"/>
                <a:cs typeface="+mn-lt"/>
              </a:rPr>
              <a:t>Random Horizontal Flip:</a:t>
            </a:r>
            <a:endParaRPr lang="en-US"/>
          </a:p>
          <a:p>
            <a:pPr lvl="1"/>
            <a:r>
              <a:rPr lang="en-US">
                <a:ea typeface="+mn-lt"/>
                <a:cs typeface="+mn-lt"/>
              </a:rPr>
              <a:t>Flips the image horizontally with a certain probability, ensuring the model learns from mirrored views.</a:t>
            </a:r>
            <a:endParaRPr lang="en-US"/>
          </a:p>
          <a:p>
            <a:endParaRPr lang="en-US"/>
          </a:p>
        </p:txBody>
      </p:sp>
    </p:spTree>
    <p:extLst>
      <p:ext uri="{BB962C8B-B14F-4D97-AF65-F5344CB8AC3E}">
        <p14:creationId xmlns:p14="http://schemas.microsoft.com/office/powerpoint/2010/main" val="795758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15A5-77EA-C842-BF8C-701526086778}"/>
              </a:ext>
            </a:extLst>
          </p:cNvPr>
          <p:cNvSpPr>
            <a:spLocks noGrp="1"/>
          </p:cNvSpPr>
          <p:nvPr>
            <p:ph type="title"/>
          </p:nvPr>
        </p:nvSpPr>
        <p:spPr>
          <a:xfrm>
            <a:off x="609957" y="1119031"/>
            <a:ext cx="4384736" cy="4619938"/>
          </a:xfrm>
        </p:spPr>
        <p:txBody>
          <a:bodyPr anchor="ctr">
            <a:normAutofit/>
          </a:bodyPr>
          <a:lstStyle/>
          <a:p>
            <a:r>
              <a:rPr lang="en-US"/>
              <a:t>Visual Representation of Data Augmentation</a:t>
            </a:r>
          </a:p>
        </p:txBody>
      </p:sp>
      <p:pic>
        <p:nvPicPr>
          <p:cNvPr id="4" name="Content Placeholder 3" descr="A collage of different types of flowers&#10;&#10;Description automatically generated">
            <a:extLst>
              <a:ext uri="{FF2B5EF4-FFF2-40B4-BE49-F238E27FC236}">
                <a16:creationId xmlns:a16="http://schemas.microsoft.com/office/drawing/2014/main" id="{EB9B2237-08D4-EC16-E606-B8BD99F6EFB5}"/>
              </a:ext>
            </a:extLst>
          </p:cNvPr>
          <p:cNvPicPr>
            <a:picLocks noGrp="1" noChangeAspect="1"/>
          </p:cNvPicPr>
          <p:nvPr>
            <p:ph idx="1"/>
          </p:nvPr>
        </p:nvPicPr>
        <p:blipFill>
          <a:blip r:embed="rId2"/>
          <a:srcRect l="1674" r="2076" b="3"/>
          <a:stretch/>
        </p:blipFill>
        <p:spPr>
          <a:xfrm>
            <a:off x="5801708" y="554942"/>
            <a:ext cx="5552091" cy="5768220"/>
          </a:xfrm>
          <a:noFill/>
        </p:spPr>
      </p:pic>
    </p:spTree>
    <p:extLst>
      <p:ext uri="{BB962C8B-B14F-4D97-AF65-F5344CB8AC3E}">
        <p14:creationId xmlns:p14="http://schemas.microsoft.com/office/powerpoint/2010/main" val="2566507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CA4F0-9D7D-E633-8D48-1EB3B15CC1EA}"/>
              </a:ext>
            </a:extLst>
          </p:cNvPr>
          <p:cNvSpPr>
            <a:spLocks noGrp="1"/>
          </p:cNvSpPr>
          <p:nvPr>
            <p:ph type="title"/>
          </p:nvPr>
        </p:nvSpPr>
        <p:spPr>
          <a:xfrm>
            <a:off x="464127" y="-152397"/>
            <a:ext cx="10515600" cy="1472974"/>
          </a:xfrm>
        </p:spPr>
        <p:txBody>
          <a:bodyPr/>
          <a:lstStyle/>
          <a:p>
            <a:r>
              <a:rPr lang="en-US" sz="3600">
                <a:ea typeface="+mj-lt"/>
                <a:cs typeface="+mj-lt"/>
              </a:rPr>
              <a:t>Contrastive Loss - NT-</a:t>
            </a:r>
            <a:r>
              <a:rPr lang="en-US" sz="3600" err="1">
                <a:ea typeface="+mj-lt"/>
                <a:cs typeface="+mj-lt"/>
              </a:rPr>
              <a:t>Xent</a:t>
            </a:r>
            <a:endParaRPr lang="en-US" sz="3600" err="1"/>
          </a:p>
        </p:txBody>
      </p:sp>
      <p:sp>
        <p:nvSpPr>
          <p:cNvPr id="3" name="Content Placeholder 2">
            <a:extLst>
              <a:ext uri="{FF2B5EF4-FFF2-40B4-BE49-F238E27FC236}">
                <a16:creationId xmlns:a16="http://schemas.microsoft.com/office/drawing/2014/main" id="{1A7B5B9B-6DEF-1E19-0F3E-7363C61B5D65}"/>
              </a:ext>
            </a:extLst>
          </p:cNvPr>
          <p:cNvSpPr>
            <a:spLocks noGrp="1"/>
          </p:cNvSpPr>
          <p:nvPr>
            <p:ph sz="quarter" idx="13"/>
          </p:nvPr>
        </p:nvSpPr>
        <p:spPr>
          <a:xfrm>
            <a:off x="464128" y="868282"/>
            <a:ext cx="4237794" cy="4882341"/>
          </a:xfrm>
        </p:spPr>
        <p:txBody>
          <a:bodyPr vert="horz" lIns="91440" tIns="45720" rIns="91440" bIns="45720" rtlCol="0" anchor="t">
            <a:noAutofit/>
          </a:bodyPr>
          <a:lstStyle/>
          <a:p>
            <a:pPr marL="0" indent="0">
              <a:buNone/>
            </a:pPr>
            <a:r>
              <a:rPr lang="en-US" sz="2000" b="1">
                <a:ea typeface="+mn-lt"/>
                <a:cs typeface="+mn-lt"/>
              </a:rPr>
              <a:t> What is NT-</a:t>
            </a:r>
            <a:r>
              <a:rPr lang="en-US" sz="2000" b="1" err="1">
                <a:ea typeface="+mn-lt"/>
                <a:cs typeface="+mn-lt"/>
              </a:rPr>
              <a:t>Xent</a:t>
            </a:r>
            <a:r>
              <a:rPr lang="en-US" sz="2000" b="1">
                <a:ea typeface="+mn-lt"/>
                <a:cs typeface="+mn-lt"/>
              </a:rPr>
              <a:t> Loss?</a:t>
            </a:r>
            <a:endParaRPr lang="en-US" sz="2000"/>
          </a:p>
          <a:p>
            <a:r>
              <a:rPr lang="en-US" sz="1400" b="1">
                <a:ea typeface="+mn-lt"/>
                <a:cs typeface="+mn-lt"/>
              </a:rPr>
              <a:t>Definition:</a:t>
            </a:r>
            <a:endParaRPr lang="en-US" sz="1400"/>
          </a:p>
          <a:p>
            <a:r>
              <a:rPr lang="en-US" sz="1400">
                <a:ea typeface="+mn-lt"/>
                <a:cs typeface="+mn-lt"/>
              </a:rPr>
              <a:t>NT-</a:t>
            </a:r>
            <a:r>
              <a:rPr lang="en-US" sz="1400" err="1">
                <a:ea typeface="+mn-lt"/>
                <a:cs typeface="+mn-lt"/>
              </a:rPr>
              <a:t>Xent</a:t>
            </a:r>
            <a:r>
              <a:rPr lang="en-US" sz="1400">
                <a:ea typeface="+mn-lt"/>
                <a:cs typeface="+mn-lt"/>
              </a:rPr>
              <a:t> stands for Normalized Temperature-Scaled Cross-Entropy Loss.</a:t>
            </a:r>
            <a:endParaRPr lang="en-US" sz="1400"/>
          </a:p>
          <a:p>
            <a:r>
              <a:rPr lang="en-US" sz="1400" b="1">
                <a:ea typeface="+mn-lt"/>
                <a:cs typeface="+mn-lt"/>
              </a:rPr>
              <a:t>Purpose in </a:t>
            </a:r>
            <a:r>
              <a:rPr lang="en-US" sz="1400" b="1" err="1">
                <a:ea typeface="+mn-lt"/>
                <a:cs typeface="+mn-lt"/>
              </a:rPr>
              <a:t>SimCLR</a:t>
            </a:r>
            <a:r>
              <a:rPr lang="en-US" sz="1400" b="1">
                <a:ea typeface="+mn-lt"/>
                <a:cs typeface="+mn-lt"/>
              </a:rPr>
              <a:t>:</a:t>
            </a:r>
            <a:endParaRPr lang="en-US" sz="1400"/>
          </a:p>
          <a:p>
            <a:r>
              <a:rPr lang="en-US" sz="1400">
                <a:ea typeface="+mn-lt"/>
                <a:cs typeface="+mn-lt"/>
              </a:rPr>
              <a:t>Used to train the model to pull similar images closer together (positive pairs) and push dissimilar images apart (negative pairs).</a:t>
            </a:r>
            <a:endParaRPr lang="en-US" sz="1400"/>
          </a:p>
          <a:p>
            <a:r>
              <a:rPr lang="en-US" sz="1400" b="1">
                <a:ea typeface="+mn-lt"/>
                <a:cs typeface="+mn-lt"/>
              </a:rPr>
              <a:t>Key Features:</a:t>
            </a:r>
            <a:endParaRPr lang="en-US" sz="1400"/>
          </a:p>
          <a:p>
            <a:r>
              <a:rPr lang="en-US" sz="1400" b="1">
                <a:ea typeface="+mn-lt"/>
                <a:cs typeface="+mn-lt"/>
              </a:rPr>
              <a:t>Normalization:</a:t>
            </a:r>
            <a:r>
              <a:rPr lang="en-US" sz="1400">
                <a:ea typeface="+mn-lt"/>
                <a:cs typeface="+mn-lt"/>
              </a:rPr>
              <a:t> Ensures stability during training by making embeddings scale-invariant.</a:t>
            </a:r>
            <a:endParaRPr lang="en-US"/>
          </a:p>
          <a:p>
            <a:r>
              <a:rPr lang="en-US" sz="1400" b="1">
                <a:ea typeface="+mn-lt"/>
                <a:cs typeface="+mn-lt"/>
              </a:rPr>
              <a:t>Temperature Scaling:</a:t>
            </a:r>
            <a:r>
              <a:rPr lang="en-US" sz="1400">
                <a:ea typeface="+mn-lt"/>
                <a:cs typeface="+mn-lt"/>
              </a:rPr>
              <a:t> Controls the sharpness of the similarity distribution, aiding in learning from difficult negative examples.</a:t>
            </a:r>
            <a:endParaRPr lang="en-US"/>
          </a:p>
          <a:p>
            <a:endParaRPr lang="en-US" sz="1400"/>
          </a:p>
          <a:p>
            <a:endParaRPr lang="en-US" sz="900" b="1"/>
          </a:p>
          <a:p>
            <a:endParaRPr lang="en-US"/>
          </a:p>
        </p:txBody>
      </p:sp>
      <p:sp>
        <p:nvSpPr>
          <p:cNvPr id="4" name="TextBox 3">
            <a:extLst>
              <a:ext uri="{FF2B5EF4-FFF2-40B4-BE49-F238E27FC236}">
                <a16:creationId xmlns:a16="http://schemas.microsoft.com/office/drawing/2014/main" id="{C7FECC41-79A5-83C2-5F21-8C6CA036F48A}"/>
              </a:ext>
            </a:extLst>
          </p:cNvPr>
          <p:cNvSpPr txBox="1"/>
          <p:nvPr/>
        </p:nvSpPr>
        <p:spPr>
          <a:xfrm>
            <a:off x="4732941" y="865908"/>
            <a:ext cx="7459058" cy="58723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spcAft>
                <a:spcPts val="800"/>
              </a:spcAft>
            </a:pPr>
            <a:r>
              <a:rPr lang="en-US" sz="1600" b="1"/>
              <a:t>      </a:t>
            </a:r>
            <a:r>
              <a:rPr lang="en-US" b="1"/>
              <a:t>How NT-</a:t>
            </a:r>
            <a:r>
              <a:rPr lang="en-US" b="1" err="1"/>
              <a:t>Xent</a:t>
            </a:r>
            <a:r>
              <a:rPr lang="en-US" b="1"/>
              <a:t> Loss Works:</a:t>
            </a:r>
            <a:endParaRPr lang="en-US"/>
          </a:p>
          <a:p>
            <a:pPr marL="285750" indent="-285750">
              <a:lnSpc>
                <a:spcPct val="90000"/>
              </a:lnSpc>
              <a:spcBef>
                <a:spcPts val="1000"/>
              </a:spcBef>
              <a:spcAft>
                <a:spcPts val="800"/>
              </a:spcAft>
              <a:buFont typeface="Arial"/>
              <a:buChar char="•"/>
            </a:pPr>
            <a:r>
              <a:rPr lang="en-US" sz="1600" b="1"/>
              <a:t>Positive Pairs:</a:t>
            </a:r>
            <a:endParaRPr lang="en-US" sz="1600"/>
          </a:p>
          <a:p>
            <a:pPr marL="742950" lvl="1" indent="-285750">
              <a:lnSpc>
                <a:spcPct val="90000"/>
              </a:lnSpc>
              <a:spcBef>
                <a:spcPts val="1000"/>
              </a:spcBef>
              <a:spcAft>
                <a:spcPts val="800"/>
              </a:spcAft>
              <a:buFont typeface="Arial"/>
              <a:buChar char="•"/>
            </a:pPr>
            <a:r>
              <a:rPr lang="en-US" sz="1400"/>
              <a:t>Consist of two augmented views of the same image.</a:t>
            </a:r>
          </a:p>
          <a:p>
            <a:pPr marL="742950" lvl="1" indent="-285750">
              <a:lnSpc>
                <a:spcPct val="90000"/>
              </a:lnSpc>
              <a:spcBef>
                <a:spcPts val="1000"/>
              </a:spcBef>
              <a:spcAft>
                <a:spcPts val="800"/>
              </a:spcAft>
              <a:buFont typeface="Arial"/>
              <a:buChar char="•"/>
            </a:pPr>
            <a:r>
              <a:rPr lang="en-US" sz="1400"/>
              <a:t>NT-</a:t>
            </a:r>
            <a:r>
              <a:rPr lang="en-US" sz="1400" err="1"/>
              <a:t>Xent</a:t>
            </a:r>
            <a:r>
              <a:rPr lang="en-US" sz="1400"/>
              <a:t> Loss minimizes the distance between these pairs in the representation space.</a:t>
            </a:r>
          </a:p>
          <a:p>
            <a:pPr marL="285750" indent="-285750">
              <a:lnSpc>
                <a:spcPct val="90000"/>
              </a:lnSpc>
              <a:spcBef>
                <a:spcPts val="1000"/>
              </a:spcBef>
              <a:spcAft>
                <a:spcPts val="800"/>
              </a:spcAft>
              <a:buFont typeface="Arial"/>
              <a:buChar char="•"/>
            </a:pPr>
            <a:r>
              <a:rPr lang="en-US" sz="1600" b="1"/>
              <a:t>Negative Pairs:</a:t>
            </a:r>
            <a:endParaRPr lang="en-US" sz="1600"/>
          </a:p>
          <a:p>
            <a:pPr marL="742950" lvl="1" indent="-285750">
              <a:lnSpc>
                <a:spcPct val="90000"/>
              </a:lnSpc>
              <a:spcBef>
                <a:spcPts val="1000"/>
              </a:spcBef>
              <a:spcAft>
                <a:spcPts val="800"/>
              </a:spcAft>
              <a:buFont typeface="Arial"/>
              <a:buChar char="•"/>
            </a:pPr>
            <a:r>
              <a:rPr lang="en-US" sz="1400"/>
              <a:t>Consist of views from different images.</a:t>
            </a:r>
          </a:p>
          <a:p>
            <a:pPr marL="742950" lvl="1" indent="-285750">
              <a:lnSpc>
                <a:spcPct val="90000"/>
              </a:lnSpc>
              <a:spcBef>
                <a:spcPts val="1000"/>
              </a:spcBef>
              <a:spcAft>
                <a:spcPts val="800"/>
              </a:spcAft>
              <a:buFont typeface="Arial"/>
              <a:buChar char="•"/>
            </a:pPr>
            <a:r>
              <a:rPr lang="en-US" sz="1400"/>
              <a:t>Loss maximizes the distance between these pairs to improve model discriminability.</a:t>
            </a:r>
          </a:p>
          <a:p>
            <a:pPr marL="742950" lvl="1" indent="-285750">
              <a:lnSpc>
                <a:spcPct val="90000"/>
              </a:lnSpc>
              <a:spcBef>
                <a:spcPts val="1000"/>
              </a:spcBef>
              <a:spcAft>
                <a:spcPts val="800"/>
              </a:spcAft>
              <a:buFont typeface="Arial"/>
              <a:buChar char="•"/>
            </a:pPr>
            <a:r>
              <a:rPr lang="en-US" sz="1400" b="1"/>
              <a:t>3. Importance in Contrastive Learning:</a:t>
            </a:r>
            <a:endParaRPr lang="en-US" sz="1400"/>
          </a:p>
          <a:p>
            <a:pPr marL="285750" indent="-285750">
              <a:lnSpc>
                <a:spcPct val="90000"/>
              </a:lnSpc>
              <a:spcBef>
                <a:spcPts val="1000"/>
              </a:spcBef>
              <a:spcAft>
                <a:spcPts val="800"/>
              </a:spcAft>
              <a:buFont typeface="Arial"/>
              <a:buChar char="•"/>
            </a:pPr>
            <a:r>
              <a:rPr lang="en-US" sz="1600" b="1"/>
              <a:t>Enhanced Feature Distinction:</a:t>
            </a:r>
            <a:endParaRPr lang="en-US" sz="1600"/>
          </a:p>
          <a:p>
            <a:pPr marL="742950" lvl="1" indent="-285750">
              <a:lnSpc>
                <a:spcPct val="90000"/>
              </a:lnSpc>
              <a:spcBef>
                <a:spcPts val="1000"/>
              </a:spcBef>
              <a:spcAft>
                <a:spcPts val="800"/>
              </a:spcAft>
              <a:buFont typeface="Arial"/>
              <a:buChar char="•"/>
            </a:pPr>
            <a:r>
              <a:rPr lang="en-US" sz="1400"/>
              <a:t>Teaches the model to identify unique features, creating robust representations.</a:t>
            </a:r>
          </a:p>
          <a:p>
            <a:pPr marL="285750" indent="-285750">
              <a:lnSpc>
                <a:spcPct val="90000"/>
              </a:lnSpc>
              <a:spcBef>
                <a:spcPts val="1000"/>
              </a:spcBef>
              <a:spcAft>
                <a:spcPts val="800"/>
              </a:spcAft>
              <a:buFont typeface="Arial"/>
              <a:buChar char="•"/>
            </a:pPr>
            <a:r>
              <a:rPr lang="en-US" sz="1600" b="1"/>
              <a:t>Improved Similarity for Positive Pairs:</a:t>
            </a:r>
            <a:endParaRPr lang="en-US" sz="1600"/>
          </a:p>
          <a:p>
            <a:pPr marL="742950" lvl="1" indent="-285750">
              <a:lnSpc>
                <a:spcPct val="90000"/>
              </a:lnSpc>
              <a:spcBef>
                <a:spcPts val="1000"/>
              </a:spcBef>
              <a:spcAft>
                <a:spcPts val="800"/>
              </a:spcAft>
              <a:buFont typeface="Arial"/>
              <a:buChar char="•"/>
            </a:pPr>
            <a:r>
              <a:rPr lang="en-US" sz="1400"/>
              <a:t>Ensures the model consistently recognizes different augmented views of the same image as similar.</a:t>
            </a:r>
          </a:p>
        </p:txBody>
      </p:sp>
    </p:spTree>
    <p:extLst>
      <p:ext uri="{BB962C8B-B14F-4D97-AF65-F5344CB8AC3E}">
        <p14:creationId xmlns:p14="http://schemas.microsoft.com/office/powerpoint/2010/main" val="427339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6D0A-081B-1694-F1D4-CC795B973ACB}"/>
              </a:ext>
            </a:extLst>
          </p:cNvPr>
          <p:cNvSpPr>
            <a:spLocks noGrp="1"/>
          </p:cNvSpPr>
          <p:nvPr>
            <p:ph type="title"/>
          </p:nvPr>
        </p:nvSpPr>
        <p:spPr>
          <a:xfrm>
            <a:off x="838200" y="166258"/>
            <a:ext cx="10515600" cy="1514537"/>
          </a:xfrm>
        </p:spPr>
        <p:txBody>
          <a:bodyPr/>
          <a:lstStyle/>
          <a:p>
            <a:r>
              <a:rPr lang="en-US"/>
              <a:t>Hyperparameters and Training Monitoring</a:t>
            </a:r>
          </a:p>
          <a:p>
            <a:r>
              <a:rPr lang="en-US">
                <a:ea typeface="+mj-lt"/>
                <a:cs typeface="+mj-lt"/>
              </a:rPr>
              <a:t>Tuning &amp; Monitoring for Optimal Performance</a:t>
            </a:r>
            <a:endParaRPr lang="en-US"/>
          </a:p>
        </p:txBody>
      </p:sp>
      <p:sp>
        <p:nvSpPr>
          <p:cNvPr id="3" name="Content Placeholder 2">
            <a:extLst>
              <a:ext uri="{FF2B5EF4-FFF2-40B4-BE49-F238E27FC236}">
                <a16:creationId xmlns:a16="http://schemas.microsoft.com/office/drawing/2014/main" id="{EE7837D7-A075-95F6-F314-4836142533A6}"/>
              </a:ext>
            </a:extLst>
          </p:cNvPr>
          <p:cNvSpPr>
            <a:spLocks noGrp="1"/>
          </p:cNvSpPr>
          <p:nvPr>
            <p:ph sz="quarter" idx="13"/>
          </p:nvPr>
        </p:nvSpPr>
        <p:spPr>
          <a:xfrm>
            <a:off x="838200" y="1838099"/>
            <a:ext cx="5864658" cy="4645107"/>
          </a:xfrm>
        </p:spPr>
        <p:txBody>
          <a:bodyPr vert="horz" lIns="91440" tIns="45720" rIns="91440" bIns="45720" rtlCol="0" anchor="t">
            <a:normAutofit/>
          </a:bodyPr>
          <a:lstStyle/>
          <a:p>
            <a:pPr marL="0" indent="0">
              <a:buNone/>
            </a:pPr>
            <a:r>
              <a:rPr lang="en-US" b="1">
                <a:ea typeface="+mn-lt"/>
                <a:cs typeface="+mn-lt"/>
              </a:rPr>
              <a:t>Key Hyperparameters for </a:t>
            </a:r>
            <a:r>
              <a:rPr lang="en-US" b="1" err="1">
                <a:ea typeface="+mn-lt"/>
                <a:cs typeface="+mn-lt"/>
              </a:rPr>
              <a:t>SimCLR</a:t>
            </a:r>
            <a:r>
              <a:rPr lang="en-US" b="1">
                <a:ea typeface="+mn-lt"/>
                <a:cs typeface="+mn-lt"/>
              </a:rPr>
              <a:t> Training:</a:t>
            </a:r>
            <a:endParaRPr lang="en-US"/>
          </a:p>
          <a:p>
            <a:r>
              <a:rPr lang="en-US" b="1">
                <a:ea typeface="+mn-lt"/>
                <a:cs typeface="+mn-lt"/>
              </a:rPr>
              <a:t>Batch Size:</a:t>
            </a:r>
            <a:endParaRPr lang="en-US"/>
          </a:p>
          <a:p>
            <a:pPr lvl="1"/>
            <a:r>
              <a:rPr lang="en-US">
                <a:ea typeface="+mn-lt"/>
                <a:cs typeface="+mn-lt"/>
              </a:rPr>
              <a:t>Determines the number of samples per gradient update.</a:t>
            </a:r>
            <a:endParaRPr lang="en-US"/>
          </a:p>
          <a:p>
            <a:r>
              <a:rPr lang="en-US" b="1">
                <a:ea typeface="+mn-lt"/>
                <a:cs typeface="+mn-lt"/>
              </a:rPr>
              <a:t>Learning Rate:</a:t>
            </a:r>
            <a:endParaRPr lang="en-US"/>
          </a:p>
          <a:p>
            <a:pPr lvl="1"/>
            <a:r>
              <a:rPr lang="en-US">
                <a:ea typeface="+mn-lt"/>
                <a:cs typeface="+mn-lt"/>
              </a:rPr>
              <a:t>Controls the step size for weight updates; a critical factor in model convergence speed and stability.</a:t>
            </a:r>
            <a:endParaRPr lang="en-US"/>
          </a:p>
          <a:p>
            <a:r>
              <a:rPr lang="en-US" b="1">
                <a:ea typeface="+mn-lt"/>
                <a:cs typeface="+mn-lt"/>
              </a:rPr>
              <a:t>Optimizer Configuration:</a:t>
            </a:r>
            <a:endParaRPr lang="en-US"/>
          </a:p>
          <a:p>
            <a:pPr lvl="1"/>
            <a:r>
              <a:rPr lang="en-US">
                <a:ea typeface="+mn-lt"/>
                <a:cs typeface="+mn-lt"/>
              </a:rPr>
              <a:t>Common choices include Adam or SGD, with settings like momentum and weight decay to improve convergence.</a:t>
            </a:r>
            <a:endParaRPr lang="en-US"/>
          </a:p>
          <a:p>
            <a:endParaRPr lang="en-US"/>
          </a:p>
        </p:txBody>
      </p:sp>
      <p:sp>
        <p:nvSpPr>
          <p:cNvPr id="4" name="TextBox 3">
            <a:extLst>
              <a:ext uri="{FF2B5EF4-FFF2-40B4-BE49-F238E27FC236}">
                <a16:creationId xmlns:a16="http://schemas.microsoft.com/office/drawing/2014/main" id="{F34FA5AA-30EE-476F-EA0E-C130BC7C09C7}"/>
              </a:ext>
            </a:extLst>
          </p:cNvPr>
          <p:cNvSpPr txBox="1"/>
          <p:nvPr/>
        </p:nvSpPr>
        <p:spPr>
          <a:xfrm>
            <a:off x="6584893" y="1859735"/>
            <a:ext cx="5011360" cy="50424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90000"/>
              </a:lnSpc>
              <a:spcBef>
                <a:spcPts val="1000"/>
              </a:spcBef>
              <a:spcAft>
                <a:spcPts val="800"/>
              </a:spcAft>
            </a:pPr>
            <a:r>
              <a:rPr lang="en-US" sz="1600" b="1"/>
              <a:t>Monitoring Metrics for Performance Tracking:</a:t>
            </a:r>
            <a:endParaRPr lang="en-US" sz="1600"/>
          </a:p>
          <a:p>
            <a:pPr marL="285750" indent="-285750">
              <a:lnSpc>
                <a:spcPct val="90000"/>
              </a:lnSpc>
              <a:spcBef>
                <a:spcPts val="1000"/>
              </a:spcBef>
              <a:spcAft>
                <a:spcPts val="800"/>
              </a:spcAft>
              <a:buFont typeface="Arial"/>
              <a:buChar char="•"/>
            </a:pPr>
            <a:r>
              <a:rPr lang="en-US" b="1"/>
              <a:t>Loss:</a:t>
            </a:r>
            <a:endParaRPr lang="en-US"/>
          </a:p>
          <a:p>
            <a:pPr marL="742950" lvl="1" indent="-285750">
              <a:lnSpc>
                <a:spcPct val="90000"/>
              </a:lnSpc>
              <a:spcBef>
                <a:spcPts val="1000"/>
              </a:spcBef>
              <a:spcAft>
                <a:spcPts val="800"/>
              </a:spcAft>
              <a:buFont typeface="Arial"/>
              <a:buChar char="•"/>
            </a:pPr>
            <a:r>
              <a:rPr lang="en-US" sz="1600"/>
              <a:t>Measures how well the model is learning by comparing predictions to targets; a decrease over time indicates learning progress.</a:t>
            </a:r>
          </a:p>
          <a:p>
            <a:pPr marL="285750" indent="-285750">
              <a:lnSpc>
                <a:spcPct val="90000"/>
              </a:lnSpc>
              <a:spcBef>
                <a:spcPts val="1000"/>
              </a:spcBef>
              <a:spcAft>
                <a:spcPts val="800"/>
              </a:spcAft>
              <a:buFont typeface="Arial"/>
              <a:buChar char="•"/>
            </a:pPr>
            <a:r>
              <a:rPr lang="en-US" b="1"/>
              <a:t>Accuracy (or Similarity Score):</a:t>
            </a:r>
            <a:endParaRPr lang="en-US"/>
          </a:p>
          <a:p>
            <a:pPr marL="742950" lvl="1" indent="-285750">
              <a:lnSpc>
                <a:spcPct val="90000"/>
              </a:lnSpc>
              <a:spcBef>
                <a:spcPts val="1000"/>
              </a:spcBef>
              <a:spcAft>
                <a:spcPts val="800"/>
              </a:spcAft>
              <a:buFont typeface="Arial"/>
              <a:buChar char="•"/>
            </a:pPr>
            <a:r>
              <a:rPr lang="en-US" sz="1600"/>
              <a:t>Tracks how well the model distinguishes positive pairs from negative pairs, an indicator of effective contrastive learning.</a:t>
            </a:r>
          </a:p>
          <a:p>
            <a:pPr marL="285750" indent="-285750">
              <a:lnSpc>
                <a:spcPct val="90000"/>
              </a:lnSpc>
              <a:spcBef>
                <a:spcPts val="1000"/>
              </a:spcBef>
              <a:spcAft>
                <a:spcPts val="800"/>
              </a:spcAft>
              <a:buFont typeface="Arial"/>
              <a:buChar char="•"/>
            </a:pPr>
            <a:r>
              <a:rPr lang="en-US" b="1"/>
              <a:t>Learning Rate Schedule:</a:t>
            </a:r>
            <a:endParaRPr lang="en-US"/>
          </a:p>
          <a:p>
            <a:pPr marL="742950" lvl="1" indent="-285750">
              <a:lnSpc>
                <a:spcPct val="90000"/>
              </a:lnSpc>
              <a:spcBef>
                <a:spcPts val="1000"/>
              </a:spcBef>
              <a:spcAft>
                <a:spcPts val="800"/>
              </a:spcAft>
              <a:buFont typeface="Arial"/>
              <a:buChar char="•"/>
            </a:pPr>
            <a:r>
              <a:rPr lang="en-US" sz="1600"/>
              <a:t>Adjusts learning rate dynamically during training to optimize convergence and avoid overshooting.</a:t>
            </a:r>
          </a:p>
          <a:p>
            <a:pPr algn="l"/>
            <a:endParaRPr lang="en-US"/>
          </a:p>
        </p:txBody>
      </p:sp>
    </p:spTree>
    <p:extLst>
      <p:ext uri="{BB962C8B-B14F-4D97-AF65-F5344CB8AC3E}">
        <p14:creationId xmlns:p14="http://schemas.microsoft.com/office/powerpoint/2010/main" val="155002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45E8-28E5-53B4-FE6C-DCC759F3087E}"/>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884C0ABD-079B-C51C-17FC-27AF559F836E}"/>
              </a:ext>
            </a:extLst>
          </p:cNvPr>
          <p:cNvSpPr>
            <a:spLocks noGrp="1"/>
          </p:cNvSpPr>
          <p:nvPr>
            <p:ph idx="1"/>
          </p:nvPr>
        </p:nvSpPr>
        <p:spPr>
          <a:xfrm>
            <a:off x="4779603" y="428734"/>
            <a:ext cx="7100668" cy="6668668"/>
          </a:xfrm>
        </p:spPr>
        <p:txBody>
          <a:bodyPr>
            <a:normAutofit/>
          </a:bodyPr>
          <a:lstStyle/>
          <a:p>
            <a:pPr marL="285750" indent="-285750">
              <a:buFont typeface="Arial"/>
              <a:buChar char="•"/>
            </a:pPr>
            <a:r>
              <a:rPr lang="en-US" sz="1800">
                <a:ea typeface="+mn-lt"/>
                <a:cs typeface="+mn-lt"/>
              </a:rPr>
              <a:t>In Conclusion, implementing </a:t>
            </a:r>
            <a:r>
              <a:rPr lang="en-US" sz="1800" err="1">
                <a:ea typeface="+mn-lt"/>
                <a:cs typeface="+mn-lt"/>
              </a:rPr>
              <a:t>SimCLR</a:t>
            </a:r>
            <a:r>
              <a:rPr lang="en-US" sz="1800">
                <a:ea typeface="+mn-lt"/>
                <a:cs typeface="+mn-lt"/>
              </a:rPr>
              <a:t> with Distributed Data Parallelism (DDP) enables efficient self-supervised learning at scale by significantly reducing training time and optimizing GPU resource usage. This approach allows for effective learning from vast unlabeled datasets through contrastive learning, resulting in robust feature representations without the need for labeled data. Future enhancements could include exploring advanced model architectures, automating hyperparameter tuning, and adapting </a:t>
            </a:r>
            <a:r>
              <a:rPr lang="en-US" sz="1800" err="1">
                <a:ea typeface="+mn-lt"/>
                <a:cs typeface="+mn-lt"/>
              </a:rPr>
              <a:t>SimCLR</a:t>
            </a:r>
            <a:r>
              <a:rPr lang="en-US" sz="1800">
                <a:ea typeface="+mn-lt"/>
                <a:cs typeface="+mn-lt"/>
              </a:rPr>
              <a:t> for domain-specific applications such as healthcare and autonomous systems. Overall, this framework accelerates the development of high-performance models and broadens the scope of self-supervised learning in real-world scenarios.</a:t>
            </a:r>
            <a:endParaRPr lang="en-US" sz="1800"/>
          </a:p>
        </p:txBody>
      </p:sp>
    </p:spTree>
    <p:extLst>
      <p:ext uri="{BB962C8B-B14F-4D97-AF65-F5344CB8AC3E}">
        <p14:creationId xmlns:p14="http://schemas.microsoft.com/office/powerpoint/2010/main" val="118919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81EA-9E97-414B-5260-F39976B29123}"/>
              </a:ext>
            </a:extLst>
          </p:cNvPr>
          <p:cNvSpPr>
            <a:spLocks noGrp="1"/>
          </p:cNvSpPr>
          <p:nvPr>
            <p:ph type="title"/>
          </p:nvPr>
        </p:nvSpPr>
        <p:spPr>
          <a:xfrm>
            <a:off x="783138" y="1181376"/>
            <a:ext cx="4211555" cy="4557593"/>
          </a:xfrm>
        </p:spPr>
        <p:txBody>
          <a:bodyPr/>
          <a:lstStyle/>
          <a:p>
            <a:r>
              <a:rPr lang="en-US"/>
              <a:t>Future Work</a:t>
            </a:r>
          </a:p>
        </p:txBody>
      </p:sp>
      <p:sp>
        <p:nvSpPr>
          <p:cNvPr id="3" name="Content Placeholder 2">
            <a:extLst>
              <a:ext uri="{FF2B5EF4-FFF2-40B4-BE49-F238E27FC236}">
                <a16:creationId xmlns:a16="http://schemas.microsoft.com/office/drawing/2014/main" id="{3AD1F78D-560F-E536-A237-DAB41314CB44}"/>
              </a:ext>
            </a:extLst>
          </p:cNvPr>
          <p:cNvSpPr>
            <a:spLocks noGrp="1"/>
          </p:cNvSpPr>
          <p:nvPr>
            <p:ph idx="1"/>
          </p:nvPr>
        </p:nvSpPr>
        <p:spPr>
          <a:xfrm>
            <a:off x="5150548" y="208577"/>
            <a:ext cx="6923687" cy="6904294"/>
          </a:xfrm>
        </p:spPr>
        <p:txBody>
          <a:bodyPr>
            <a:normAutofit fontScale="70000" lnSpcReduction="20000"/>
          </a:bodyPr>
          <a:lstStyle/>
          <a:p>
            <a:r>
              <a:rPr lang="en-US" b="1">
                <a:ea typeface="+mn-lt"/>
                <a:cs typeface="+mn-lt"/>
              </a:rPr>
              <a:t>Enhanced Training Efficiency:</a:t>
            </a:r>
            <a:endParaRPr lang="en-US">
              <a:ea typeface="+mn-lt"/>
              <a:cs typeface="+mn-lt"/>
            </a:endParaRPr>
          </a:p>
          <a:p>
            <a:pPr marL="285750" indent="-285750">
              <a:buChar char="•"/>
            </a:pPr>
            <a:r>
              <a:rPr lang="en-US">
                <a:ea typeface="+mn-lt"/>
                <a:cs typeface="+mn-lt"/>
              </a:rPr>
              <a:t>Distributed Data Parallelism (DDP) with </a:t>
            </a:r>
            <a:r>
              <a:rPr lang="en-US" err="1">
                <a:ea typeface="+mn-lt"/>
                <a:cs typeface="+mn-lt"/>
              </a:rPr>
              <a:t>SimCLR</a:t>
            </a:r>
            <a:r>
              <a:rPr lang="en-US">
                <a:ea typeface="+mn-lt"/>
                <a:cs typeface="+mn-lt"/>
              </a:rPr>
              <a:t> reduces training time, making large-scale dataset processing feasible.</a:t>
            </a:r>
          </a:p>
          <a:p>
            <a:r>
              <a:rPr lang="en-US" b="1">
                <a:ea typeface="+mn-lt"/>
                <a:cs typeface="+mn-lt"/>
              </a:rPr>
              <a:t>Optimized Resource Utilization:</a:t>
            </a:r>
            <a:endParaRPr lang="en-US">
              <a:ea typeface="+mn-lt"/>
              <a:cs typeface="+mn-lt"/>
            </a:endParaRPr>
          </a:p>
          <a:p>
            <a:pPr marL="285750" indent="-285750">
              <a:buChar char="•"/>
            </a:pPr>
            <a:r>
              <a:rPr lang="en-US">
                <a:ea typeface="+mn-lt"/>
                <a:cs typeface="+mn-lt"/>
              </a:rPr>
              <a:t>DDP and </a:t>
            </a:r>
            <a:r>
              <a:rPr lang="en-US" err="1">
                <a:ea typeface="+mn-lt"/>
                <a:cs typeface="+mn-lt"/>
              </a:rPr>
              <a:t>DistributedSampler</a:t>
            </a:r>
            <a:r>
              <a:rPr lang="en-US">
                <a:ea typeface="+mn-lt"/>
                <a:cs typeface="+mn-lt"/>
              </a:rPr>
              <a:t> allow for balanced, scalable training by effectively distributing data and computation across GPUs.</a:t>
            </a:r>
          </a:p>
          <a:p>
            <a:r>
              <a:rPr lang="en-US" b="1">
                <a:ea typeface="+mn-lt"/>
                <a:cs typeface="+mn-lt"/>
              </a:rPr>
              <a:t>Improved Model Robustness:</a:t>
            </a:r>
            <a:endParaRPr lang="en-US">
              <a:ea typeface="+mn-lt"/>
              <a:cs typeface="+mn-lt"/>
            </a:endParaRPr>
          </a:p>
          <a:p>
            <a:pPr marL="285750" indent="-285750">
              <a:buChar char="•"/>
            </a:pPr>
            <a:r>
              <a:rPr lang="en-US">
                <a:ea typeface="+mn-lt"/>
                <a:cs typeface="+mn-lt"/>
              </a:rPr>
              <a:t>Through contrastive learning and data augmentation, </a:t>
            </a:r>
            <a:r>
              <a:rPr lang="en-US" err="1">
                <a:ea typeface="+mn-lt"/>
                <a:cs typeface="+mn-lt"/>
              </a:rPr>
              <a:t>SimCLR</a:t>
            </a:r>
            <a:r>
              <a:rPr lang="en-US">
                <a:ea typeface="+mn-lt"/>
                <a:cs typeface="+mn-lt"/>
              </a:rPr>
              <a:t> learns robust, transferable representations, enhancing performance on various tasks.</a:t>
            </a:r>
            <a:endParaRPr lang="en-US" b="1">
              <a:ea typeface="+mn-lt"/>
              <a:cs typeface="+mn-lt"/>
            </a:endParaRPr>
          </a:p>
          <a:p>
            <a:r>
              <a:rPr lang="en-US" b="1">
                <a:ea typeface="+mn-lt"/>
                <a:cs typeface="+mn-lt"/>
              </a:rPr>
              <a:t>Explore Advanced Architectures:</a:t>
            </a:r>
            <a:endParaRPr lang="en-US"/>
          </a:p>
          <a:p>
            <a:r>
              <a:rPr lang="en-US">
                <a:ea typeface="+mn-lt"/>
                <a:cs typeface="+mn-lt"/>
              </a:rPr>
              <a:t>Experiment with more complex backbones, like ResNet101 or Vision Transformers, to improve feature learning.</a:t>
            </a:r>
          </a:p>
          <a:p>
            <a:r>
              <a:rPr lang="en-US" b="1">
                <a:ea typeface="+mn-lt"/>
                <a:cs typeface="+mn-lt"/>
              </a:rPr>
              <a:t>Hyperparameter Optimization:</a:t>
            </a:r>
            <a:endParaRPr lang="en-US"/>
          </a:p>
          <a:p>
            <a:r>
              <a:rPr lang="en-US">
                <a:ea typeface="+mn-lt"/>
                <a:cs typeface="+mn-lt"/>
              </a:rPr>
              <a:t>Use automated tuning methods (e.g., grid search or Bayesian optimization) to achieve faster, more stable convergence.</a:t>
            </a:r>
            <a:endParaRPr lang="en-US"/>
          </a:p>
          <a:p>
            <a:r>
              <a:rPr lang="en-US" b="1">
                <a:ea typeface="+mn-lt"/>
                <a:cs typeface="+mn-lt"/>
              </a:rPr>
              <a:t>Domain-Specific Fine-Tuning:</a:t>
            </a:r>
            <a:endParaRPr lang="en-US"/>
          </a:p>
          <a:p>
            <a:r>
              <a:rPr lang="en-US">
                <a:ea typeface="+mn-lt"/>
                <a:cs typeface="+mn-lt"/>
              </a:rPr>
              <a:t>Adapt </a:t>
            </a:r>
            <a:r>
              <a:rPr lang="en-US" err="1">
                <a:ea typeface="+mn-lt"/>
                <a:cs typeface="+mn-lt"/>
              </a:rPr>
              <a:t>SimCLR</a:t>
            </a:r>
            <a:r>
              <a:rPr lang="en-US">
                <a:ea typeface="+mn-lt"/>
                <a:cs typeface="+mn-lt"/>
              </a:rPr>
              <a:t> with DDP for specialized applications, such as medical imaging or real-time processing, to increase its practical utility.</a:t>
            </a:r>
            <a:endParaRPr lang="en-US"/>
          </a:p>
          <a:p>
            <a:endParaRPr lang="en-US"/>
          </a:p>
        </p:txBody>
      </p:sp>
    </p:spTree>
    <p:extLst>
      <p:ext uri="{BB962C8B-B14F-4D97-AF65-F5344CB8AC3E}">
        <p14:creationId xmlns:p14="http://schemas.microsoft.com/office/powerpoint/2010/main" val="358662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41B8-4798-18A1-80CB-7BCD95F5A59C}"/>
              </a:ext>
            </a:extLst>
          </p:cNvPr>
          <p:cNvSpPr>
            <a:spLocks noGrp="1"/>
          </p:cNvSpPr>
          <p:nvPr>
            <p:ph type="title"/>
          </p:nvPr>
        </p:nvSpPr>
        <p:spPr>
          <a:xfrm>
            <a:off x="630936" y="457200"/>
            <a:ext cx="4343400" cy="1929384"/>
          </a:xfrm>
        </p:spPr>
        <p:txBody>
          <a:bodyPr anchor="ctr">
            <a:normAutofit/>
          </a:bodyPr>
          <a:lstStyle/>
          <a:p>
            <a:r>
              <a:rPr lang="en-US" sz="4800"/>
              <a:t>Team TriML Link</a:t>
            </a:r>
            <a:br>
              <a:rPr lang="en-US" sz="4800"/>
            </a:br>
            <a:endParaRPr lang="en-US" sz="4800"/>
          </a:p>
        </p:txBody>
      </p:sp>
      <p:pic>
        <p:nvPicPr>
          <p:cNvPr id="4" name="Picture 4" descr="California State University, Long Beach - Simple English Wikipedia, the  free encyclopedia">
            <a:extLst>
              <a:ext uri="{FF2B5EF4-FFF2-40B4-BE49-F238E27FC236}">
                <a16:creationId xmlns:a16="http://schemas.microsoft.com/office/drawing/2014/main" id="{F5072AE4-EB15-9EC7-9152-B9EEF5C04B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9009" y="2569464"/>
            <a:ext cx="3882782"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stributed computing">
            <a:extLst>
              <a:ext uri="{FF2B5EF4-FFF2-40B4-BE49-F238E27FC236}">
                <a16:creationId xmlns:a16="http://schemas.microsoft.com/office/drawing/2014/main" id="{57807E83-6028-6E3B-9F37-F31D3BBAB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0800" y="2569464"/>
            <a:ext cx="5206211" cy="36789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 name="Content Placeholder 16">
            <a:extLst>
              <a:ext uri="{FF2B5EF4-FFF2-40B4-BE49-F238E27FC236}">
                <a16:creationId xmlns:a16="http://schemas.microsoft.com/office/drawing/2014/main" id="{B331DC97-3679-2059-97B3-74BA463338A6}"/>
              </a:ext>
            </a:extLst>
          </p:cNvPr>
          <p:cNvGraphicFramePr>
            <a:graphicFrameLocks noGrp="1"/>
          </p:cNvGraphicFramePr>
          <p:nvPr>
            <p:ph idx="1"/>
            <p:extLst>
              <p:ext uri="{D42A27DB-BD31-4B8C-83A1-F6EECF244321}">
                <p14:modId xmlns:p14="http://schemas.microsoft.com/office/powerpoint/2010/main" val="550052594"/>
              </p:ext>
            </p:extLst>
          </p:nvPr>
        </p:nvGraphicFramePr>
        <p:xfrm>
          <a:off x="5603608" y="457200"/>
          <a:ext cx="6007608" cy="1929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3504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83876" y="764502"/>
            <a:ext cx="5315035" cy="5328996"/>
          </a:xfrm>
        </p:spPr>
        <p:txBody>
          <a:bodyPr anchor="ctr">
            <a:normAutofit/>
          </a:bodyPr>
          <a:lstStyle/>
          <a:p>
            <a:r>
              <a:rPr lang="en-US"/>
              <a:t>Thank you</a:t>
            </a:r>
          </a:p>
        </p:txBody>
      </p:sp>
      <p:pic>
        <p:nvPicPr>
          <p:cNvPr id="4" name="Content Placeholder 3" descr="A hands holding a question mark&#10;&#10;Description automatically generated">
            <a:extLst>
              <a:ext uri="{FF2B5EF4-FFF2-40B4-BE49-F238E27FC236}">
                <a16:creationId xmlns:a16="http://schemas.microsoft.com/office/drawing/2014/main" id="{1D78B4B8-A9C3-370C-9AF8-52606E035E0C}"/>
              </a:ext>
            </a:extLst>
          </p:cNvPr>
          <p:cNvPicPr>
            <a:picLocks noGrp="1" noChangeAspect="1"/>
          </p:cNvPicPr>
          <p:nvPr>
            <p:ph idx="1"/>
          </p:nvPr>
        </p:nvPicPr>
        <p:blipFill>
          <a:blip r:embed="rId3"/>
          <a:stretch>
            <a:fillRect/>
          </a:stretch>
        </p:blipFill>
        <p:spPr>
          <a:xfrm>
            <a:off x="6196233" y="749942"/>
            <a:ext cx="5494825" cy="5367826"/>
          </a:xfrm>
          <a:noFill/>
        </p:spPr>
      </p:pic>
    </p:spTree>
    <p:extLst>
      <p:ext uri="{BB962C8B-B14F-4D97-AF65-F5344CB8AC3E}">
        <p14:creationId xmlns:p14="http://schemas.microsoft.com/office/powerpoint/2010/main" val="156248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90894-EDDA-35C2-DEF3-6DA61505E8D1}"/>
              </a:ext>
            </a:extLst>
          </p:cNvPr>
          <p:cNvSpPr>
            <a:spLocks noGrp="1"/>
          </p:cNvSpPr>
          <p:nvPr>
            <p:ph type="title"/>
          </p:nvPr>
        </p:nvSpPr>
        <p:spPr>
          <a:xfrm>
            <a:off x="609957" y="1119031"/>
            <a:ext cx="4384736" cy="4619938"/>
          </a:xfrm>
        </p:spPr>
        <p:txBody>
          <a:bodyPr anchor="ctr">
            <a:normAutofit/>
          </a:bodyPr>
          <a:lstStyle/>
          <a:p>
            <a:pPr rtl="0" fontAlgn="ctr"/>
            <a:br>
              <a:rPr lang="en-US" b="0" i="0">
                <a:effectLst/>
              </a:rPr>
            </a:br>
            <a:r>
              <a:rPr lang="en-US"/>
              <a:t> Introduction to Self-Supervised Learning (SSL)</a:t>
            </a:r>
          </a:p>
        </p:txBody>
      </p:sp>
      <p:sp>
        <p:nvSpPr>
          <p:cNvPr id="7" name="Content Placeholder 6">
            <a:extLst>
              <a:ext uri="{FF2B5EF4-FFF2-40B4-BE49-F238E27FC236}">
                <a16:creationId xmlns:a16="http://schemas.microsoft.com/office/drawing/2014/main" id="{24924B5B-721E-8BA1-1B18-14A74E1CCD61}"/>
              </a:ext>
            </a:extLst>
          </p:cNvPr>
          <p:cNvSpPr>
            <a:spLocks noGrp="1"/>
          </p:cNvSpPr>
          <p:nvPr>
            <p:ph idx="1"/>
          </p:nvPr>
        </p:nvSpPr>
        <p:spPr>
          <a:xfrm>
            <a:off x="5296017" y="111597"/>
            <a:ext cx="6563472" cy="6855801"/>
          </a:xfrm>
        </p:spPr>
        <p:txBody>
          <a:bodyPr anchor="ctr">
            <a:normAutofit/>
          </a:bodyPr>
          <a:lstStyle/>
          <a:p>
            <a:r>
              <a:rPr lang="en-US" sz="1900"/>
              <a:t>Self-Supervised Learning (SSL) is an innovative approach in machine learning that utilizes </a:t>
            </a:r>
            <a:r>
              <a:rPr lang="en-US" sz="1900" err="1"/>
              <a:t>unlabelled</a:t>
            </a:r>
            <a:r>
              <a:rPr lang="en-US" sz="1900"/>
              <a:t> data to learn useful representations without extensive human annotation. By employing pretext tasks, models can extract meaningful features from </a:t>
            </a:r>
            <a:r>
              <a:rPr lang="en-US" sz="1900" err="1"/>
              <a:t>unlabelled</a:t>
            </a:r>
            <a:r>
              <a:rPr lang="en-US" sz="1900"/>
              <a:t> data, enabling them to learn effectively. This method is particularly beneficial for transfer learning, allowing pre-trained models to be fine-tuned on smaller labelled datasets, thereby improving efficiency and performance. SSL finds applications across various fields, including Natural Language Processing, Computer Vision, and Medical Imaging. Its advantages include reduced reliance on labelled data, faster training times, and enhanced model generalization. However, challenges such as the need for accuracy and the careful selection of pretext tasks remain. Overall, SSL is transforming model development and represents a vital area of research in machine learning.</a:t>
            </a:r>
          </a:p>
        </p:txBody>
      </p:sp>
    </p:spTree>
    <p:extLst>
      <p:ext uri="{BB962C8B-B14F-4D97-AF65-F5344CB8AC3E}">
        <p14:creationId xmlns:p14="http://schemas.microsoft.com/office/powerpoint/2010/main" val="186659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3E9A-5A45-E0BD-F76C-03CFE74C8125}"/>
              </a:ext>
            </a:extLst>
          </p:cNvPr>
          <p:cNvSpPr>
            <a:spLocks noGrp="1"/>
          </p:cNvSpPr>
          <p:nvPr>
            <p:ph type="title"/>
          </p:nvPr>
        </p:nvSpPr>
        <p:spPr>
          <a:xfrm>
            <a:off x="383876" y="764502"/>
            <a:ext cx="5315035" cy="5328996"/>
          </a:xfrm>
        </p:spPr>
        <p:txBody>
          <a:bodyPr anchor="ctr">
            <a:normAutofit/>
          </a:bodyPr>
          <a:lstStyle/>
          <a:p>
            <a:r>
              <a:rPr lang="en-US"/>
              <a:t>The Value of Self-Supervised Learning (SSL) for Large-Scale Datasets</a:t>
            </a:r>
          </a:p>
        </p:txBody>
      </p:sp>
      <p:sp>
        <p:nvSpPr>
          <p:cNvPr id="3" name="Content Placeholder 2">
            <a:extLst>
              <a:ext uri="{FF2B5EF4-FFF2-40B4-BE49-F238E27FC236}">
                <a16:creationId xmlns:a16="http://schemas.microsoft.com/office/drawing/2014/main" id="{5D17A457-AD77-5B0C-CD93-F4058F4138AC}"/>
              </a:ext>
            </a:extLst>
          </p:cNvPr>
          <p:cNvSpPr>
            <a:spLocks noGrp="1"/>
          </p:cNvSpPr>
          <p:nvPr>
            <p:ph idx="1"/>
          </p:nvPr>
        </p:nvSpPr>
        <p:spPr>
          <a:xfrm>
            <a:off x="5898874" y="200990"/>
            <a:ext cx="5915336" cy="6284851"/>
          </a:xfrm>
        </p:spPr>
        <p:txBody>
          <a:bodyPr anchor="ctr">
            <a:normAutofit/>
          </a:bodyPr>
          <a:lstStyle/>
          <a:p>
            <a:r>
              <a:rPr lang="en-US" sz="1800"/>
              <a:t>Cost-Effective Labeling: Reduces the need for manual annotation by utilizing vast amounts of </a:t>
            </a:r>
            <a:r>
              <a:rPr lang="en-US" sz="1800" err="1"/>
              <a:t>unlabelled</a:t>
            </a:r>
            <a:r>
              <a:rPr lang="en-US" sz="1800"/>
              <a:t> data.</a:t>
            </a:r>
          </a:p>
          <a:p>
            <a:r>
              <a:rPr lang="en-US" sz="1800"/>
              <a:t>Enhanced Generalization: Trains models on diverse data, improving performance on unseen datasets.</a:t>
            </a:r>
          </a:p>
          <a:p>
            <a:r>
              <a:rPr lang="en-US" sz="1800"/>
              <a:t>Data Efficiency: Extracts meaningful features from large datasets, even with limited labeled examples.</a:t>
            </a:r>
          </a:p>
          <a:p>
            <a:r>
              <a:rPr lang="en-US" sz="1800"/>
              <a:t>Scalability: Adapts to growing </a:t>
            </a:r>
            <a:r>
              <a:rPr lang="en-US" sz="1800" err="1"/>
              <a:t>unlabelled</a:t>
            </a:r>
            <a:r>
              <a:rPr lang="en-US" sz="1800"/>
              <a:t> data without requiring additional labeled instances.</a:t>
            </a:r>
          </a:p>
          <a:p>
            <a:r>
              <a:rPr lang="en-US" sz="1800"/>
              <a:t>Improved Performance: Outperforms models trained solely on labeled data, especially with limited samples.</a:t>
            </a:r>
          </a:p>
          <a:p>
            <a:r>
              <a:rPr lang="en-US" sz="1800"/>
              <a:t>Cross-Domain Flexibility: Applicable across various domains (image, text, audio), enabling a unified training approach.</a:t>
            </a:r>
          </a:p>
        </p:txBody>
      </p:sp>
    </p:spTree>
    <p:extLst>
      <p:ext uri="{BB962C8B-B14F-4D97-AF65-F5344CB8AC3E}">
        <p14:creationId xmlns:p14="http://schemas.microsoft.com/office/powerpoint/2010/main" val="152298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0C10-FAA4-76A8-CDAA-F404C37F9906}"/>
              </a:ext>
            </a:extLst>
          </p:cNvPr>
          <p:cNvSpPr>
            <a:spLocks noGrp="1"/>
          </p:cNvSpPr>
          <p:nvPr>
            <p:ph type="title"/>
          </p:nvPr>
        </p:nvSpPr>
        <p:spPr>
          <a:xfrm>
            <a:off x="838200" y="304803"/>
            <a:ext cx="10515600" cy="1472974"/>
          </a:xfrm>
        </p:spPr>
        <p:txBody>
          <a:bodyPr anchor="ctr">
            <a:normAutofit/>
          </a:bodyPr>
          <a:lstStyle/>
          <a:p>
            <a:r>
              <a:rPr lang="en-US"/>
              <a:t>Popular Approaches in Self-Supervised Learning</a:t>
            </a:r>
          </a:p>
        </p:txBody>
      </p:sp>
      <p:sp>
        <p:nvSpPr>
          <p:cNvPr id="3" name="Content Placeholder 2">
            <a:extLst>
              <a:ext uri="{FF2B5EF4-FFF2-40B4-BE49-F238E27FC236}">
                <a16:creationId xmlns:a16="http://schemas.microsoft.com/office/drawing/2014/main" id="{E2E24FE0-6459-AD5A-C28A-412F04C4088A}"/>
              </a:ext>
            </a:extLst>
          </p:cNvPr>
          <p:cNvSpPr>
            <a:spLocks noGrp="1"/>
          </p:cNvSpPr>
          <p:nvPr>
            <p:ph sz="quarter" idx="13"/>
          </p:nvPr>
        </p:nvSpPr>
        <p:spPr>
          <a:xfrm>
            <a:off x="838200" y="1809877"/>
            <a:ext cx="10178168" cy="4722333"/>
          </a:xfrm>
        </p:spPr>
        <p:txBody>
          <a:bodyPr vert="horz" lIns="91440" tIns="45720" rIns="91440" bIns="45720" rtlCol="0" anchor="t">
            <a:noAutofit/>
          </a:bodyPr>
          <a:lstStyle/>
          <a:p>
            <a:r>
              <a:rPr lang="en-US" sz="1400" b="1"/>
              <a:t>1. </a:t>
            </a:r>
            <a:r>
              <a:rPr lang="en-US" sz="1400" b="1" err="1"/>
              <a:t>SimCLR</a:t>
            </a:r>
            <a:r>
              <a:rPr lang="en-US" sz="1400" b="1"/>
              <a:t> (A Contrastive Learning Approach)</a:t>
            </a:r>
            <a:endParaRPr lang="en-US" sz="1400"/>
          </a:p>
          <a:p>
            <a:pPr>
              <a:buFont typeface="Arial" panose="020B0604020202020204" pitchFamily="34" charset="0"/>
              <a:buChar char="•"/>
            </a:pPr>
            <a:r>
              <a:rPr lang="en-US" sz="1400"/>
              <a:t>Learns representations by maximizing agreement between differently augmented views of the same image.</a:t>
            </a:r>
          </a:p>
          <a:p>
            <a:pPr>
              <a:buFont typeface="Arial" panose="020B0604020202020204" pitchFamily="34" charset="0"/>
              <a:buChar char="•"/>
            </a:pPr>
            <a:r>
              <a:rPr lang="en-US" sz="1400"/>
              <a:t>Involves data augmentation, a contrastive loss function, and a deep neural network encoder.</a:t>
            </a:r>
          </a:p>
          <a:p>
            <a:pPr>
              <a:buFont typeface="Arial" panose="020B0604020202020204" pitchFamily="34" charset="0"/>
              <a:buChar char="•"/>
            </a:pPr>
            <a:r>
              <a:rPr lang="en-US" sz="1400"/>
              <a:t>Effective in computer vision tasks by creating strong visual representations.</a:t>
            </a:r>
          </a:p>
          <a:p>
            <a:r>
              <a:rPr lang="en-US" sz="1400" b="1"/>
              <a:t>2. </a:t>
            </a:r>
            <a:r>
              <a:rPr lang="en-US" sz="1400" b="1" err="1"/>
              <a:t>BEiT</a:t>
            </a:r>
            <a:r>
              <a:rPr lang="en-US" sz="1400" b="1"/>
              <a:t> (Bidirectional Encoder Representation from Image Transformers)</a:t>
            </a:r>
            <a:endParaRPr lang="en-US" sz="1400"/>
          </a:p>
          <a:p>
            <a:pPr>
              <a:buFont typeface="Arial" panose="020B0604020202020204" pitchFamily="34" charset="0"/>
              <a:buChar char="•"/>
            </a:pPr>
            <a:r>
              <a:rPr lang="en-US" sz="1400"/>
              <a:t>Utilizes Vision Transformers (</a:t>
            </a:r>
            <a:r>
              <a:rPr lang="en-US" sz="1400" err="1"/>
              <a:t>ViTs</a:t>
            </a:r>
            <a:r>
              <a:rPr lang="en-US" sz="1400"/>
              <a:t>) to predict visual tokens masked within an image.</a:t>
            </a:r>
          </a:p>
          <a:p>
            <a:pPr>
              <a:buFont typeface="Arial" panose="020B0604020202020204" pitchFamily="34" charset="0"/>
              <a:buChar char="•"/>
            </a:pPr>
            <a:r>
              <a:rPr lang="en-US" sz="1400"/>
              <a:t>Learns robust feature representations by training the model to understand the contextual structure of images.</a:t>
            </a:r>
          </a:p>
          <a:p>
            <a:pPr>
              <a:buFont typeface="Arial" panose="020B0604020202020204" pitchFamily="34" charset="0"/>
              <a:buChar char="•"/>
            </a:pPr>
            <a:r>
              <a:rPr lang="en-US" sz="1400"/>
              <a:t>Demonstrates state-of-the-art results in image classification and segmentation tasks.</a:t>
            </a:r>
          </a:p>
          <a:p>
            <a:r>
              <a:rPr lang="en-US" sz="1400" b="1"/>
              <a:t>Roles of SSL in Vision Tasks:</a:t>
            </a:r>
            <a:endParaRPr lang="en-US" sz="1400"/>
          </a:p>
          <a:p>
            <a:pPr>
              <a:buFont typeface="Arial" panose="020B0604020202020204" pitchFamily="34" charset="0"/>
              <a:buChar char="•"/>
            </a:pPr>
            <a:r>
              <a:rPr lang="en-US" sz="1400" b="1" err="1"/>
              <a:t>SimCLR</a:t>
            </a:r>
            <a:r>
              <a:rPr lang="en-US" sz="1400"/>
              <a:t>: Excels at building image representations for downstream classification tasks.</a:t>
            </a:r>
          </a:p>
          <a:p>
            <a:pPr>
              <a:buFont typeface="Arial" panose="020B0604020202020204" pitchFamily="34" charset="0"/>
              <a:buChar char="•"/>
            </a:pPr>
            <a:r>
              <a:rPr lang="en-US" sz="1400" b="1" err="1"/>
              <a:t>BEiT</a:t>
            </a:r>
            <a:r>
              <a:rPr lang="en-US" sz="1400"/>
              <a:t>: Enhances performance in complex vision tasks, such as object detection and segmentation, by leveraging transformer-based architectures.</a:t>
            </a:r>
          </a:p>
          <a:p>
            <a:endParaRPr lang="en-US" sz="1000"/>
          </a:p>
        </p:txBody>
      </p:sp>
    </p:spTree>
    <p:extLst>
      <p:ext uri="{BB962C8B-B14F-4D97-AF65-F5344CB8AC3E}">
        <p14:creationId xmlns:p14="http://schemas.microsoft.com/office/powerpoint/2010/main" val="66800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6BD7-D81A-5FED-2878-22FCCCFA5ECB}"/>
              </a:ext>
            </a:extLst>
          </p:cNvPr>
          <p:cNvSpPr>
            <a:spLocks noGrp="1"/>
          </p:cNvSpPr>
          <p:nvPr>
            <p:ph type="title"/>
          </p:nvPr>
        </p:nvSpPr>
        <p:spPr>
          <a:xfrm>
            <a:off x="6671680" y="1287"/>
            <a:ext cx="4840010" cy="1807305"/>
          </a:xfrm>
        </p:spPr>
        <p:txBody>
          <a:bodyPr>
            <a:normAutofit/>
          </a:bodyPr>
          <a:lstStyle/>
          <a:p>
            <a:r>
              <a:rPr lang="en-US"/>
              <a:t>Distributed Learning Overview</a:t>
            </a:r>
          </a:p>
        </p:txBody>
      </p:sp>
      <p:pic>
        <p:nvPicPr>
          <p:cNvPr id="5" name="Picture 4" descr="Old computer monitors">
            <a:extLst>
              <a:ext uri="{FF2B5EF4-FFF2-40B4-BE49-F238E27FC236}">
                <a16:creationId xmlns:a16="http://schemas.microsoft.com/office/drawing/2014/main" id="{D92374CC-8F44-DFB9-04C4-34BFECB871B6}"/>
              </a:ext>
            </a:extLst>
          </p:cNvPr>
          <p:cNvPicPr>
            <a:picLocks noChangeAspect="1"/>
          </p:cNvPicPr>
          <p:nvPr/>
        </p:nvPicPr>
        <p:blipFill>
          <a:blip r:embed="rId2"/>
          <a:srcRect l="17216" r="239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5C3218B-4397-235C-F4F8-7CBE7270037D}"/>
              </a:ext>
            </a:extLst>
          </p:cNvPr>
          <p:cNvSpPr>
            <a:spLocks noGrp="1"/>
          </p:cNvSpPr>
          <p:nvPr>
            <p:ph idx="1"/>
          </p:nvPr>
        </p:nvSpPr>
        <p:spPr>
          <a:xfrm>
            <a:off x="6136222" y="1729190"/>
            <a:ext cx="5904062" cy="5024421"/>
          </a:xfrm>
        </p:spPr>
        <p:txBody>
          <a:bodyPr vert="horz" lIns="91440" tIns="45720" rIns="91440" bIns="45720" rtlCol="0" anchor="t">
            <a:noAutofit/>
          </a:bodyPr>
          <a:lstStyle/>
          <a:p>
            <a:pPr marL="0" indent="0">
              <a:buNone/>
            </a:pPr>
            <a:r>
              <a:rPr lang="en-US" sz="2000" b="1"/>
              <a:t> Distributed Learning</a:t>
            </a:r>
            <a:endParaRPr lang="en-US" sz="2000"/>
          </a:p>
          <a:p>
            <a:pPr>
              <a:buFont typeface="Arial" panose="020B0604020202020204" pitchFamily="34" charset="0"/>
              <a:buChar char="•"/>
            </a:pPr>
            <a:r>
              <a:rPr lang="en-US" sz="2000"/>
              <a:t>Distributed Learning is a machine learning approach where training tasks are divided across multiple devices (GPUs, TPUs, or CPUs) to handle large-scale datasets more efficiently.</a:t>
            </a:r>
          </a:p>
          <a:p>
            <a:pPr>
              <a:buFont typeface="Arial" panose="020B0604020202020204" pitchFamily="34" charset="0"/>
              <a:buChar char="•"/>
            </a:pPr>
            <a:r>
              <a:rPr lang="en-US" sz="2000"/>
              <a:t>Essential for training complex models on large datasets, which can be computationally prohibitive on a single machine.</a:t>
            </a:r>
          </a:p>
          <a:p>
            <a:pPr marL="0" indent="0">
              <a:buNone/>
            </a:pPr>
            <a:r>
              <a:rPr lang="en-US" sz="2000" b="1"/>
              <a:t>Why is Distributed Learning Necessary for Large Datasets?</a:t>
            </a:r>
            <a:endParaRPr lang="en-US" sz="2000"/>
          </a:p>
          <a:p>
            <a:pPr>
              <a:buFont typeface="Arial" panose="020B0604020202020204" pitchFamily="34" charset="0"/>
              <a:buChar char="•"/>
            </a:pPr>
            <a:r>
              <a:rPr lang="en-US" sz="2000"/>
              <a:t>Large datasets require substantial memory and computational power.</a:t>
            </a:r>
          </a:p>
          <a:p>
            <a:pPr>
              <a:buFont typeface="Arial" panose="020B0604020202020204" pitchFamily="34" charset="0"/>
              <a:buChar char="•"/>
            </a:pPr>
            <a:r>
              <a:rPr lang="en-US" sz="2000"/>
              <a:t>Distributed learning enables the processing of vast data by dividing tasks, making training faster and more feasible for deep learning models.</a:t>
            </a:r>
          </a:p>
          <a:p>
            <a:endParaRPr lang="en-US" sz="1400"/>
          </a:p>
        </p:txBody>
      </p:sp>
    </p:spTree>
    <p:extLst>
      <p:ext uri="{BB962C8B-B14F-4D97-AF65-F5344CB8AC3E}">
        <p14:creationId xmlns:p14="http://schemas.microsoft.com/office/powerpoint/2010/main" val="267159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BC66-E91C-2ED2-0487-9DD2DEE758C2}"/>
              </a:ext>
            </a:extLst>
          </p:cNvPr>
          <p:cNvSpPr>
            <a:spLocks noGrp="1"/>
          </p:cNvSpPr>
          <p:nvPr>
            <p:ph type="title"/>
          </p:nvPr>
        </p:nvSpPr>
        <p:spPr>
          <a:xfrm>
            <a:off x="383876" y="764502"/>
            <a:ext cx="5315035" cy="5328996"/>
          </a:xfrm>
        </p:spPr>
        <p:txBody>
          <a:bodyPr anchor="ctr">
            <a:normAutofit/>
          </a:bodyPr>
          <a:lstStyle/>
          <a:p>
            <a:r>
              <a:rPr lang="en-US"/>
              <a:t>Key Concepts in Distributed Learning</a:t>
            </a:r>
          </a:p>
        </p:txBody>
      </p:sp>
      <p:sp>
        <p:nvSpPr>
          <p:cNvPr id="3" name="Content Placeholder 2">
            <a:extLst>
              <a:ext uri="{FF2B5EF4-FFF2-40B4-BE49-F238E27FC236}">
                <a16:creationId xmlns:a16="http://schemas.microsoft.com/office/drawing/2014/main" id="{4E29E4E1-5E13-5D2F-533C-82C428C22190}"/>
              </a:ext>
            </a:extLst>
          </p:cNvPr>
          <p:cNvSpPr>
            <a:spLocks noGrp="1"/>
          </p:cNvSpPr>
          <p:nvPr>
            <p:ph idx="1"/>
          </p:nvPr>
        </p:nvSpPr>
        <p:spPr>
          <a:xfrm>
            <a:off x="5871165" y="97081"/>
            <a:ext cx="6324045" cy="6762833"/>
          </a:xfrm>
        </p:spPr>
        <p:txBody>
          <a:bodyPr anchor="ctr">
            <a:normAutofit/>
          </a:bodyPr>
          <a:lstStyle/>
          <a:p>
            <a:pPr marL="0" indent="0">
              <a:buNone/>
            </a:pPr>
            <a:r>
              <a:rPr lang="en-US" sz="1800" b="1"/>
              <a:t>Data Parallelism</a:t>
            </a:r>
          </a:p>
          <a:p>
            <a:r>
              <a:rPr lang="en-US" sz="1800" b="1"/>
              <a:t>Approach:</a:t>
            </a:r>
            <a:r>
              <a:rPr lang="en-US" sz="1800"/>
              <a:t> Divides the dataset into smaller batches, processed independently by different worker nodes.</a:t>
            </a:r>
          </a:p>
          <a:p>
            <a:r>
              <a:rPr lang="en-US" sz="1800" b="1"/>
              <a:t>Process:</a:t>
            </a:r>
          </a:p>
          <a:p>
            <a:r>
              <a:rPr lang="en-US" sz="1800"/>
              <a:t>Each worker maintains a model copy.</a:t>
            </a:r>
          </a:p>
          <a:p>
            <a:r>
              <a:rPr lang="en-US" sz="1800"/>
              <a:t>Workers update parameters based on local batches.</a:t>
            </a:r>
          </a:p>
          <a:p>
            <a:r>
              <a:rPr lang="en-US" sz="1800"/>
              <a:t>Model parameters are synchronized.</a:t>
            </a:r>
          </a:p>
          <a:p>
            <a:r>
              <a:rPr lang="en-US" sz="1800" b="1"/>
              <a:t>Best for: </a:t>
            </a:r>
            <a:r>
              <a:rPr lang="en-US" sz="1800"/>
              <a:t>Large datasets and models that can be easily parallelized.</a:t>
            </a:r>
          </a:p>
          <a:p>
            <a:endParaRPr lang="en-US" sz="1800"/>
          </a:p>
          <a:p>
            <a:pPr marL="0" indent="0">
              <a:buNone/>
            </a:pPr>
            <a:r>
              <a:rPr lang="en-US" sz="1800" b="1"/>
              <a:t>Model Parallelism</a:t>
            </a:r>
          </a:p>
          <a:p>
            <a:r>
              <a:rPr lang="en-US" sz="1800" b="1"/>
              <a:t>Approach: </a:t>
            </a:r>
            <a:r>
              <a:rPr lang="en-US" sz="1800"/>
              <a:t>Divides the model into smaller parts, assigned to different worker nodes.</a:t>
            </a:r>
          </a:p>
          <a:p>
            <a:r>
              <a:rPr lang="en-US" sz="1800" b="1"/>
              <a:t>Process:</a:t>
            </a:r>
            <a:r>
              <a:rPr lang="en-US" sz="1800"/>
              <a:t> Workers process different model layers in parallel.</a:t>
            </a:r>
          </a:p>
          <a:p>
            <a:r>
              <a:rPr lang="en-US" sz="1800" b="1"/>
              <a:t>Best for: </a:t>
            </a:r>
            <a:r>
              <a:rPr lang="en-US" sz="1800"/>
              <a:t>Extremely large models that don't fit on a single device.</a:t>
            </a:r>
          </a:p>
        </p:txBody>
      </p:sp>
    </p:spTree>
    <p:extLst>
      <p:ext uri="{BB962C8B-B14F-4D97-AF65-F5344CB8AC3E}">
        <p14:creationId xmlns:p14="http://schemas.microsoft.com/office/powerpoint/2010/main" val="278246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F607-7997-E591-6357-D153648DADAA}"/>
              </a:ext>
            </a:extLst>
          </p:cNvPr>
          <p:cNvSpPr>
            <a:spLocks noGrp="1"/>
          </p:cNvSpPr>
          <p:nvPr>
            <p:ph type="title"/>
          </p:nvPr>
        </p:nvSpPr>
        <p:spPr>
          <a:xfrm>
            <a:off x="838200" y="365125"/>
            <a:ext cx="10515600" cy="1325563"/>
          </a:xfrm>
        </p:spPr>
        <p:txBody>
          <a:bodyPr anchor="ctr">
            <a:normAutofit/>
          </a:bodyPr>
          <a:lstStyle/>
          <a:p>
            <a:r>
              <a:rPr lang="en-US"/>
              <a:t>Why Distributed Training in Self-Supervised Models?</a:t>
            </a:r>
          </a:p>
        </p:txBody>
      </p:sp>
      <p:sp>
        <p:nvSpPr>
          <p:cNvPr id="3" name="Content Placeholder 2">
            <a:extLst>
              <a:ext uri="{FF2B5EF4-FFF2-40B4-BE49-F238E27FC236}">
                <a16:creationId xmlns:a16="http://schemas.microsoft.com/office/drawing/2014/main" id="{655842F0-1586-59FE-E022-D66976481005}"/>
              </a:ext>
            </a:extLst>
          </p:cNvPr>
          <p:cNvSpPr>
            <a:spLocks noGrp="1"/>
          </p:cNvSpPr>
          <p:nvPr>
            <p:ph sz="half" idx="13"/>
          </p:nvPr>
        </p:nvSpPr>
        <p:spPr>
          <a:xfrm>
            <a:off x="96982" y="1666297"/>
            <a:ext cx="7793181" cy="5004262"/>
          </a:xfrm>
        </p:spPr>
        <p:txBody>
          <a:bodyPr vert="horz" lIns="91440" tIns="45720" rIns="91440" bIns="45720" rtlCol="0" anchor="t">
            <a:noAutofit/>
          </a:bodyPr>
          <a:lstStyle/>
          <a:p>
            <a:r>
              <a:rPr lang="en-US" sz="1600" b="1"/>
              <a:t>Handling Large-Scale Datasets Efficiently</a:t>
            </a:r>
            <a:endParaRPr lang="en-US" sz="1600"/>
          </a:p>
          <a:p>
            <a:pPr lvl="1"/>
            <a:r>
              <a:rPr lang="en-US" sz="1600"/>
              <a:t>SSL leverages unlabeled data, enabling models to learn from vast data sources.</a:t>
            </a:r>
          </a:p>
          <a:p>
            <a:pPr lvl="1"/>
            <a:r>
              <a:rPr lang="en-US" sz="1600"/>
              <a:t>With Distributed Learning, multiple GPUs process data in parallel, significantly increasing speed.</a:t>
            </a:r>
          </a:p>
          <a:p>
            <a:r>
              <a:rPr lang="en-US" sz="1600" b="1"/>
              <a:t>Key Benefits of Distributed Training in SSL:</a:t>
            </a:r>
            <a:endParaRPr lang="en-US" sz="1600"/>
          </a:p>
          <a:p>
            <a:pPr lvl="1"/>
            <a:r>
              <a:rPr lang="en-US" sz="1600" b="1"/>
              <a:t>Reduced Training Time</a:t>
            </a:r>
            <a:endParaRPr lang="en-US" sz="1600"/>
          </a:p>
          <a:p>
            <a:pPr lvl="1"/>
            <a:r>
              <a:rPr lang="en-US" sz="1600"/>
              <a:t>Speeds up processing of large datasets by distributing the load across GPUs or machines.</a:t>
            </a:r>
          </a:p>
          <a:p>
            <a:pPr lvl="1"/>
            <a:r>
              <a:rPr lang="en-US" sz="1600" b="1"/>
              <a:t>Optimized Resource Utilization</a:t>
            </a:r>
            <a:endParaRPr lang="en-US" sz="1600"/>
          </a:p>
          <a:p>
            <a:pPr lvl="1"/>
            <a:r>
              <a:rPr lang="en-US" sz="1600"/>
              <a:t>Balances computational load, utilizing hardware resources to their full potential.</a:t>
            </a:r>
          </a:p>
          <a:p>
            <a:pPr lvl="1"/>
            <a:r>
              <a:rPr lang="en-US" sz="1600" b="1"/>
              <a:t>Scalability for Larger Models</a:t>
            </a:r>
            <a:endParaRPr lang="en-US" sz="1600"/>
          </a:p>
          <a:p>
            <a:pPr lvl="1"/>
            <a:r>
              <a:rPr lang="en-US" sz="1600"/>
              <a:t>Supports scaling to larger, more complex models, handling massive data without performance bottlenecks.</a:t>
            </a:r>
          </a:p>
          <a:p>
            <a:endParaRPr lang="en-US" sz="1400"/>
          </a:p>
        </p:txBody>
      </p:sp>
      <p:pic>
        <p:nvPicPr>
          <p:cNvPr id="4" name="Picture 3" descr="A diagram of a computer network&#10;&#10;Description automatically generated">
            <a:extLst>
              <a:ext uri="{FF2B5EF4-FFF2-40B4-BE49-F238E27FC236}">
                <a16:creationId xmlns:a16="http://schemas.microsoft.com/office/drawing/2014/main" id="{3F3434BF-9DE2-C2FD-8688-01B897F05C88}"/>
              </a:ext>
            </a:extLst>
          </p:cNvPr>
          <p:cNvPicPr>
            <a:picLocks noChangeAspect="1"/>
          </p:cNvPicPr>
          <p:nvPr/>
        </p:nvPicPr>
        <p:blipFill>
          <a:blip r:embed="rId2"/>
          <a:stretch>
            <a:fillRect/>
          </a:stretch>
        </p:blipFill>
        <p:spPr>
          <a:xfrm>
            <a:off x="7903029" y="2249079"/>
            <a:ext cx="3450771" cy="3450771"/>
          </a:xfrm>
          <a:prstGeom prst="rect">
            <a:avLst/>
          </a:prstGeom>
          <a:noFill/>
        </p:spPr>
      </p:pic>
    </p:spTree>
    <p:extLst>
      <p:ext uri="{BB962C8B-B14F-4D97-AF65-F5344CB8AC3E}">
        <p14:creationId xmlns:p14="http://schemas.microsoft.com/office/powerpoint/2010/main" val="92070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5541-DBDF-3E73-9FC8-80A53D284426}"/>
              </a:ext>
            </a:extLst>
          </p:cNvPr>
          <p:cNvSpPr>
            <a:spLocks noGrp="1"/>
          </p:cNvSpPr>
          <p:nvPr>
            <p:ph type="title"/>
          </p:nvPr>
        </p:nvSpPr>
        <p:spPr>
          <a:xfrm>
            <a:off x="838200" y="365125"/>
            <a:ext cx="10515600" cy="1325563"/>
          </a:xfrm>
        </p:spPr>
        <p:txBody>
          <a:bodyPr anchor="ctr">
            <a:normAutofit/>
          </a:bodyPr>
          <a:lstStyle/>
          <a:p>
            <a:r>
              <a:rPr lang="en-US"/>
              <a:t>Self-Supervised Models in Distributed Learning with </a:t>
            </a:r>
            <a:r>
              <a:rPr lang="en-US" err="1"/>
              <a:t>SimCLR</a:t>
            </a:r>
          </a:p>
        </p:txBody>
      </p:sp>
      <p:sp>
        <p:nvSpPr>
          <p:cNvPr id="5" name="Content Placeholder 4">
            <a:extLst>
              <a:ext uri="{FF2B5EF4-FFF2-40B4-BE49-F238E27FC236}">
                <a16:creationId xmlns:a16="http://schemas.microsoft.com/office/drawing/2014/main" id="{FD6FCE26-63F6-2BB1-840A-6951310C50A6}"/>
              </a:ext>
            </a:extLst>
          </p:cNvPr>
          <p:cNvSpPr>
            <a:spLocks noGrp="1"/>
          </p:cNvSpPr>
          <p:nvPr>
            <p:ph sz="half" idx="1"/>
          </p:nvPr>
        </p:nvSpPr>
        <p:spPr>
          <a:xfrm>
            <a:off x="838200" y="1825625"/>
            <a:ext cx="5406999" cy="4574770"/>
          </a:xfrm>
        </p:spPr>
        <p:txBody>
          <a:bodyPr vert="horz" lIns="91440" tIns="45720" rIns="91440" bIns="45720" rtlCol="0">
            <a:normAutofit/>
          </a:bodyPr>
          <a:lstStyle/>
          <a:p>
            <a:pPr marL="342900" indent="-342900">
              <a:spcAft>
                <a:spcPts val="0"/>
              </a:spcAft>
              <a:buAutoNum type="arabicPeriod"/>
            </a:pPr>
            <a:r>
              <a:rPr lang="en-US" b="1" err="1"/>
              <a:t>SimCLR</a:t>
            </a:r>
            <a:r>
              <a:rPr lang="en-US" b="1"/>
              <a:t> (Simple Framework for Contrastive Learning of Visual Representations)</a:t>
            </a:r>
            <a:r>
              <a:rPr lang="en-US"/>
              <a:t>:</a:t>
            </a:r>
          </a:p>
          <a:p>
            <a:pPr marL="742950" lvl="1" indent="-285750">
              <a:spcBef>
                <a:spcPts val="500"/>
              </a:spcBef>
              <a:spcAft>
                <a:spcPts val="0"/>
              </a:spcAft>
              <a:buAutoNum type="arabicPeriod"/>
            </a:pPr>
            <a:r>
              <a:rPr lang="en-US"/>
              <a:t>A contrastive learning approach that uses data augmentation to create positive and negative pairs.</a:t>
            </a:r>
          </a:p>
          <a:p>
            <a:pPr marL="742950" lvl="1" indent="-285750">
              <a:spcBef>
                <a:spcPts val="500"/>
              </a:spcBef>
              <a:spcAft>
                <a:spcPts val="0"/>
              </a:spcAft>
              <a:buAutoNum type="arabicPeriod"/>
            </a:pPr>
            <a:r>
              <a:rPr lang="en-US"/>
              <a:t>Encourages the model to maximize similarity between augmented views of the same image while distinguishing from others.</a:t>
            </a:r>
          </a:p>
          <a:p>
            <a:pPr marL="742950" lvl="1" indent="-285750">
              <a:spcBef>
                <a:spcPts val="500"/>
              </a:spcBef>
              <a:spcAft>
                <a:spcPts val="0"/>
              </a:spcAft>
              <a:buAutoNum type="arabicPeriod"/>
            </a:pPr>
            <a:r>
              <a:rPr lang="en-US"/>
              <a:t>Well-suited for unsupervised image classification and general feature extraction.</a:t>
            </a:r>
          </a:p>
          <a:p>
            <a:endParaRPr lang="en-US"/>
          </a:p>
        </p:txBody>
      </p:sp>
      <p:pic>
        <p:nvPicPr>
          <p:cNvPr id="6" name="Picture 5" descr="A poster with a picture of a dog and cat&#10;&#10;Description automatically generated">
            <a:extLst>
              <a:ext uri="{FF2B5EF4-FFF2-40B4-BE49-F238E27FC236}">
                <a16:creationId xmlns:a16="http://schemas.microsoft.com/office/drawing/2014/main" id="{81E4F8CB-EBFE-9B06-55AD-3E57230FDB07}"/>
              </a:ext>
            </a:extLst>
          </p:cNvPr>
          <p:cNvPicPr>
            <a:picLocks noChangeAspect="1"/>
          </p:cNvPicPr>
          <p:nvPr/>
        </p:nvPicPr>
        <p:blipFill>
          <a:blip r:embed="rId2"/>
          <a:stretch>
            <a:fillRect/>
          </a:stretch>
        </p:blipFill>
        <p:spPr>
          <a:xfrm>
            <a:off x="6619207" y="1711083"/>
            <a:ext cx="4297680" cy="4297680"/>
          </a:xfrm>
          <a:prstGeom prst="rect">
            <a:avLst/>
          </a:prstGeom>
          <a:noFill/>
        </p:spPr>
      </p:pic>
    </p:spTree>
    <p:extLst>
      <p:ext uri="{BB962C8B-B14F-4D97-AF65-F5344CB8AC3E}">
        <p14:creationId xmlns:p14="http://schemas.microsoft.com/office/powerpoint/2010/main" val="3669016319"/>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85E733-8340-4FDD-A6FC-B22F1B75E4E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FFD73E-D96B-4428-99CD-717A4897D3B4}">
  <ds:schemaRefs>
    <ds:schemaRef ds:uri="http://schemas.microsoft.com/sharepoint/v3/contenttype/forms"/>
  </ds:schemaRefs>
</ds:datastoreItem>
</file>

<file path=customXml/itemProps3.xml><?xml version="1.0" encoding="utf-8"?>
<ds:datastoreItem xmlns:ds="http://schemas.openxmlformats.org/officeDocument/2006/customXml" ds:itemID="{A3165DE6-2DCE-44FC-94B7-A499559DBF8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20</Slides>
  <Notes>3</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Custom</vt:lpstr>
      <vt:lpstr>Distributed Learning for Self-Supervised Models in Large-Scale Data </vt:lpstr>
      <vt:lpstr>Team TriML Link </vt:lpstr>
      <vt:lpstr>  Introduction to Self-Supervised Learning (SSL)</vt:lpstr>
      <vt:lpstr>The Value of Self-Supervised Learning (SSL) for Large-Scale Datasets</vt:lpstr>
      <vt:lpstr>Popular Approaches in Self-Supervised Learning</vt:lpstr>
      <vt:lpstr>Distributed Learning Overview</vt:lpstr>
      <vt:lpstr>Key Concepts in Distributed Learning</vt:lpstr>
      <vt:lpstr>Why Distributed Training in Self-Supervised Models?</vt:lpstr>
      <vt:lpstr>Self-Supervised Models in Distributed Learning with SimCLR</vt:lpstr>
      <vt:lpstr>Model Architecture </vt:lpstr>
      <vt:lpstr>Distributed Data Parallelism (DDP) in PyTorch</vt:lpstr>
      <vt:lpstr>DDP Implementation in SimCLR</vt:lpstr>
      <vt:lpstr>Data Distribution Using DistributedSampler</vt:lpstr>
      <vt:lpstr>Data Augmentation Techniques</vt:lpstr>
      <vt:lpstr>Visual Representation of Data Augmentation</vt:lpstr>
      <vt:lpstr>Contrastive Loss - NT-Xent</vt:lpstr>
      <vt:lpstr>Hyperparameters and Training Monitoring Tuning &amp; Monitoring for Optimal Performance</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2024-10-31T02:21:15Z</dcterms:created>
  <dcterms:modified xsi:type="dcterms:W3CDTF">2024-10-31T05:09:02Z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